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01"/>
  </p:notesMasterIdLst>
  <p:handoutMasterIdLst>
    <p:handoutMasterId r:id="rId102"/>
  </p:handoutMasterIdLst>
  <p:sldIdLst>
    <p:sldId id="256" r:id="rId2"/>
    <p:sldId id="258" r:id="rId3"/>
    <p:sldId id="259" r:id="rId4"/>
    <p:sldId id="260"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1" r:id="rId37"/>
    <p:sldId id="312" r:id="rId38"/>
    <p:sldId id="313" r:id="rId39"/>
    <p:sldId id="314" r:id="rId40"/>
    <p:sldId id="315" r:id="rId41"/>
    <p:sldId id="316" r:id="rId42"/>
    <p:sldId id="317" r:id="rId43"/>
    <p:sldId id="318" r:id="rId44"/>
    <p:sldId id="310" r:id="rId45"/>
    <p:sldId id="319" r:id="rId46"/>
    <p:sldId id="320" r:id="rId47"/>
    <p:sldId id="321" r:id="rId48"/>
    <p:sldId id="322" r:id="rId49"/>
    <p:sldId id="323" r:id="rId50"/>
    <p:sldId id="324" r:id="rId51"/>
    <p:sldId id="325" r:id="rId52"/>
    <p:sldId id="264" r:id="rId53"/>
    <p:sldId id="265" r:id="rId54"/>
    <p:sldId id="326" r:id="rId55"/>
    <p:sldId id="327" r:id="rId56"/>
    <p:sldId id="328" r:id="rId57"/>
    <p:sldId id="329" r:id="rId58"/>
    <p:sldId id="330" r:id="rId59"/>
    <p:sldId id="331" r:id="rId60"/>
    <p:sldId id="332" r:id="rId61"/>
    <p:sldId id="333" r:id="rId62"/>
    <p:sldId id="334" r:id="rId63"/>
    <p:sldId id="336" r:id="rId64"/>
    <p:sldId id="335" r:id="rId65"/>
    <p:sldId id="337" r:id="rId66"/>
    <p:sldId id="338" r:id="rId67"/>
    <p:sldId id="339" r:id="rId68"/>
    <p:sldId id="340" r:id="rId69"/>
    <p:sldId id="341" r:id="rId70"/>
    <p:sldId id="342" r:id="rId71"/>
    <p:sldId id="343" r:id="rId72"/>
    <p:sldId id="344" r:id="rId73"/>
    <p:sldId id="346" r:id="rId74"/>
    <p:sldId id="347" r:id="rId75"/>
    <p:sldId id="348" r:id="rId76"/>
    <p:sldId id="349" r:id="rId77"/>
    <p:sldId id="350" r:id="rId78"/>
    <p:sldId id="351" r:id="rId79"/>
    <p:sldId id="352" r:id="rId80"/>
    <p:sldId id="353" r:id="rId81"/>
    <p:sldId id="355" r:id="rId82"/>
    <p:sldId id="356" r:id="rId83"/>
    <p:sldId id="357" r:id="rId84"/>
    <p:sldId id="354" r:id="rId85"/>
    <p:sldId id="358" r:id="rId86"/>
    <p:sldId id="359" r:id="rId87"/>
    <p:sldId id="360" r:id="rId88"/>
    <p:sldId id="361" r:id="rId89"/>
    <p:sldId id="362" r:id="rId90"/>
    <p:sldId id="363" r:id="rId91"/>
    <p:sldId id="266" r:id="rId92"/>
    <p:sldId id="273" r:id="rId93"/>
    <p:sldId id="269" r:id="rId94"/>
    <p:sldId id="364" r:id="rId95"/>
    <p:sldId id="267" r:id="rId96"/>
    <p:sldId id="365" r:id="rId97"/>
    <p:sldId id="366" r:id="rId98"/>
    <p:sldId id="277" r:id="rId99"/>
    <p:sldId id="367" r:id="rId100"/>
  </p:sldIdLst>
  <p:sldSz cx="9504363" cy="5503863"/>
  <p:notesSz cx="6858000" cy="9144000"/>
  <p:custDataLst>
    <p:tags r:id="rId103"/>
  </p:custDataLst>
  <p:defaultTextStyle>
    <a:defPPr>
      <a:defRPr lang="en-US"/>
    </a:defPPr>
    <a:lvl1pPr algn="l" defTabSz="491764"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91764" algn="l" defTabSz="491764"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83529" algn="l" defTabSz="491764"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475293" algn="l" defTabSz="491764"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967057" algn="l" defTabSz="491764"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458822" algn="l" defTabSz="491764" rtl="0" eaLnBrk="1" latinLnBrk="0" hangingPunct="1">
      <a:defRPr kern="1200">
        <a:solidFill>
          <a:schemeClr val="tx1"/>
        </a:solidFill>
        <a:latin typeface="Arial" charset="0"/>
        <a:ea typeface="ＭＳ Ｐゴシック" charset="0"/>
        <a:cs typeface="ＭＳ Ｐゴシック" charset="0"/>
      </a:defRPr>
    </a:lvl6pPr>
    <a:lvl7pPr marL="2950586" algn="l" defTabSz="491764" rtl="0" eaLnBrk="1" latinLnBrk="0" hangingPunct="1">
      <a:defRPr kern="1200">
        <a:solidFill>
          <a:schemeClr val="tx1"/>
        </a:solidFill>
        <a:latin typeface="Arial" charset="0"/>
        <a:ea typeface="ＭＳ Ｐゴシック" charset="0"/>
        <a:cs typeface="ＭＳ Ｐゴシック" charset="0"/>
      </a:defRPr>
    </a:lvl7pPr>
    <a:lvl8pPr marL="3442350" algn="l" defTabSz="491764" rtl="0" eaLnBrk="1" latinLnBrk="0" hangingPunct="1">
      <a:defRPr kern="1200">
        <a:solidFill>
          <a:schemeClr val="tx1"/>
        </a:solidFill>
        <a:latin typeface="Arial" charset="0"/>
        <a:ea typeface="ＭＳ Ｐゴシック" charset="0"/>
        <a:cs typeface="ＭＳ Ｐゴシック" charset="0"/>
      </a:defRPr>
    </a:lvl8pPr>
    <a:lvl9pPr marL="3934115" algn="l" defTabSz="491764"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6806CDC2-7DB2-48FE-AA67-BF1A6EA1BA64}">
          <p14:sldIdLst>
            <p14:sldId id="256"/>
            <p14:sldId id="258"/>
            <p14:sldId id="259"/>
            <p14:sldId id="260"/>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1"/>
            <p14:sldId id="312"/>
            <p14:sldId id="313"/>
            <p14:sldId id="314"/>
            <p14:sldId id="315"/>
            <p14:sldId id="316"/>
            <p14:sldId id="317"/>
            <p14:sldId id="318"/>
            <p14:sldId id="310"/>
            <p14:sldId id="319"/>
            <p14:sldId id="320"/>
            <p14:sldId id="321"/>
            <p14:sldId id="322"/>
            <p14:sldId id="323"/>
            <p14:sldId id="324"/>
            <p14:sldId id="325"/>
            <p14:sldId id="264"/>
            <p14:sldId id="265"/>
            <p14:sldId id="326"/>
            <p14:sldId id="327"/>
            <p14:sldId id="328"/>
            <p14:sldId id="329"/>
            <p14:sldId id="330"/>
            <p14:sldId id="331"/>
            <p14:sldId id="332"/>
            <p14:sldId id="333"/>
            <p14:sldId id="334"/>
            <p14:sldId id="336"/>
            <p14:sldId id="335"/>
            <p14:sldId id="337"/>
            <p14:sldId id="338"/>
            <p14:sldId id="339"/>
            <p14:sldId id="340"/>
            <p14:sldId id="341"/>
            <p14:sldId id="342"/>
            <p14:sldId id="343"/>
            <p14:sldId id="344"/>
            <p14:sldId id="346"/>
            <p14:sldId id="347"/>
            <p14:sldId id="348"/>
            <p14:sldId id="349"/>
            <p14:sldId id="350"/>
            <p14:sldId id="351"/>
            <p14:sldId id="352"/>
            <p14:sldId id="353"/>
            <p14:sldId id="355"/>
            <p14:sldId id="356"/>
            <p14:sldId id="357"/>
            <p14:sldId id="354"/>
            <p14:sldId id="358"/>
            <p14:sldId id="359"/>
            <p14:sldId id="360"/>
            <p14:sldId id="361"/>
            <p14:sldId id="362"/>
            <p14:sldId id="363"/>
            <p14:sldId id="266"/>
            <p14:sldId id="273"/>
            <p14:sldId id="269"/>
            <p14:sldId id="364"/>
            <p14:sldId id="267"/>
            <p14:sldId id="365"/>
            <p14:sldId id="366"/>
            <p14:sldId id="277"/>
            <p14:sldId id="367"/>
          </p14:sldIdLst>
        </p14:section>
        <p14:section name="Segue" id="{236520DC-F943-4931-B12C-836B89E807DB}">
          <p14:sldIdLst/>
        </p14:section>
        <p14:section name="Quote slides" id="{86CD875E-BC60-4F04-9B9B-A196981D2A8D}">
          <p14:sldIdLst/>
        </p14:section>
        <p14:section name="Text Slides" id="{3410B3FD-5754-43E8-9DB9-460E7426493D}">
          <p14:sldIdLst/>
        </p14:section>
        <p14:section name="Charts and Tables" id="{5B596330-4505-4983-B758-2D43A89B79F7}">
          <p14:sldIdLst/>
        </p14:section>
        <p14:section name="Photo Slides" id="{0AF7411E-C6E0-48CD-BF78-488AB0A95419}">
          <p14:sldIdLst/>
        </p14:section>
        <p14:section name="Best Practices" id="{4F7EC809-0D68-4824-ABC4-E6286988DD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DBF2"/>
    <a:srgbClr val="049FD9"/>
    <a:srgbClr val="1FAED4"/>
    <a:srgbClr val="72C059"/>
    <a:srgbClr val="B2D171"/>
    <a:srgbClr val="B8E1D0"/>
    <a:srgbClr val="26194B"/>
    <a:srgbClr val="9891A0"/>
    <a:srgbClr val="113074"/>
    <a:srgbClr val="1675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79724" autoAdjust="0"/>
  </p:normalViewPr>
  <p:slideViewPr>
    <p:cSldViewPr snapToGrid="0" snapToObjects="1" showGuides="1">
      <p:cViewPr varScale="1">
        <p:scale>
          <a:sx n="68" d="100"/>
          <a:sy n="68" d="100"/>
        </p:scale>
        <p:origin x="1508" y="52"/>
      </p:cViewPr>
      <p:guideLst/>
    </p:cSldViewPr>
  </p:slideViewPr>
  <p:notesTextViewPr>
    <p:cViewPr>
      <p:scale>
        <a:sx n="100" d="100"/>
        <a:sy n="100" d="100"/>
      </p:scale>
      <p:origin x="0" y="0"/>
    </p:cViewPr>
  </p:notesTextViewPr>
  <p:sorterViewPr>
    <p:cViewPr>
      <p:scale>
        <a:sx n="180" d="100"/>
        <a:sy n="180" d="100"/>
      </p:scale>
      <p:origin x="0" y="12756"/>
    </p:cViewPr>
  </p:sorterViewPr>
  <p:notesViewPr>
    <p:cSldViewPr snapToGrid="0" snapToObjects="1" showGuides="1">
      <p:cViewPr varScale="1">
        <p:scale>
          <a:sx n="87" d="100"/>
          <a:sy n="87" d="100"/>
        </p:scale>
        <p:origin x="257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gs" Target="tags/tag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1/2/2019</a:t>
            </a:fld>
            <a:endParaRPr lang="en-US"/>
          </a:p>
        </p:txBody>
      </p:sp>
      <p:sp>
        <p:nvSpPr>
          <p:cNvPr id="4" name="Slide Image Placeholder 3"/>
          <p:cNvSpPr>
            <a:spLocks noGrp="1" noRot="1" noChangeAspect="1"/>
          </p:cNvSpPr>
          <p:nvPr>
            <p:ph type="sldImg" idx="2"/>
          </p:nvPr>
        </p:nvSpPr>
        <p:spPr>
          <a:xfrm>
            <a:off x="468313" y="685800"/>
            <a:ext cx="592137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91764" rtl="0" eaLnBrk="0" fontAlgn="base" hangingPunct="0">
      <a:spcBef>
        <a:spcPct val="30000"/>
      </a:spcBef>
      <a:spcAft>
        <a:spcPct val="0"/>
      </a:spcAft>
      <a:defRPr sz="1291" kern="1200">
        <a:solidFill>
          <a:schemeClr val="tx1"/>
        </a:solidFill>
        <a:latin typeface="+mn-lt"/>
        <a:ea typeface="ＭＳ Ｐゴシック" charset="0"/>
        <a:cs typeface="ＭＳ Ｐゴシック" charset="0"/>
      </a:defRPr>
    </a:lvl1pPr>
    <a:lvl2pPr marL="491764" algn="l" defTabSz="491764" rtl="0" eaLnBrk="0" fontAlgn="base" hangingPunct="0">
      <a:spcBef>
        <a:spcPct val="30000"/>
      </a:spcBef>
      <a:spcAft>
        <a:spcPct val="0"/>
      </a:spcAft>
      <a:defRPr sz="1291" kern="1200">
        <a:solidFill>
          <a:schemeClr val="tx1"/>
        </a:solidFill>
        <a:latin typeface="+mn-lt"/>
        <a:ea typeface="ＭＳ Ｐゴシック" charset="0"/>
        <a:cs typeface="+mn-cs"/>
      </a:defRPr>
    </a:lvl2pPr>
    <a:lvl3pPr marL="983529" algn="l" defTabSz="491764" rtl="0" eaLnBrk="0" fontAlgn="base" hangingPunct="0">
      <a:spcBef>
        <a:spcPct val="30000"/>
      </a:spcBef>
      <a:spcAft>
        <a:spcPct val="0"/>
      </a:spcAft>
      <a:defRPr sz="1291" kern="1200">
        <a:solidFill>
          <a:schemeClr val="tx1"/>
        </a:solidFill>
        <a:latin typeface="+mn-lt"/>
        <a:ea typeface="ＭＳ Ｐゴシック" charset="0"/>
        <a:cs typeface="+mn-cs"/>
      </a:defRPr>
    </a:lvl3pPr>
    <a:lvl4pPr marL="1475293" algn="l" defTabSz="491764" rtl="0" eaLnBrk="0" fontAlgn="base" hangingPunct="0">
      <a:spcBef>
        <a:spcPct val="30000"/>
      </a:spcBef>
      <a:spcAft>
        <a:spcPct val="0"/>
      </a:spcAft>
      <a:defRPr sz="1291" kern="1200">
        <a:solidFill>
          <a:schemeClr val="tx1"/>
        </a:solidFill>
        <a:latin typeface="+mn-lt"/>
        <a:ea typeface="ＭＳ Ｐゴシック" charset="0"/>
        <a:cs typeface="+mn-cs"/>
      </a:defRPr>
    </a:lvl4pPr>
    <a:lvl5pPr marL="1967057" algn="l" defTabSz="491764" rtl="0" eaLnBrk="0" fontAlgn="base" hangingPunct="0">
      <a:spcBef>
        <a:spcPct val="30000"/>
      </a:spcBef>
      <a:spcAft>
        <a:spcPct val="0"/>
      </a:spcAft>
      <a:defRPr sz="1291" kern="1200">
        <a:solidFill>
          <a:schemeClr val="tx1"/>
        </a:solidFill>
        <a:latin typeface="+mn-lt"/>
        <a:ea typeface="ＭＳ Ｐゴシック" charset="0"/>
        <a:cs typeface="+mn-cs"/>
      </a:defRPr>
    </a:lvl5pPr>
    <a:lvl6pPr marL="2458822" algn="l" defTabSz="491764" rtl="0" eaLnBrk="1" latinLnBrk="0" hangingPunct="1">
      <a:defRPr sz="1291" kern="1200">
        <a:solidFill>
          <a:schemeClr val="tx1"/>
        </a:solidFill>
        <a:latin typeface="+mn-lt"/>
        <a:ea typeface="+mn-ea"/>
        <a:cs typeface="+mn-cs"/>
      </a:defRPr>
    </a:lvl6pPr>
    <a:lvl7pPr marL="2950586" algn="l" defTabSz="491764" rtl="0" eaLnBrk="1" latinLnBrk="0" hangingPunct="1">
      <a:defRPr sz="1291" kern="1200">
        <a:solidFill>
          <a:schemeClr val="tx1"/>
        </a:solidFill>
        <a:latin typeface="+mn-lt"/>
        <a:ea typeface="+mn-ea"/>
        <a:cs typeface="+mn-cs"/>
      </a:defRPr>
    </a:lvl7pPr>
    <a:lvl8pPr marL="3442350" algn="l" defTabSz="491764" rtl="0" eaLnBrk="1" latinLnBrk="0" hangingPunct="1">
      <a:defRPr sz="1291" kern="1200">
        <a:solidFill>
          <a:schemeClr val="tx1"/>
        </a:solidFill>
        <a:latin typeface="+mn-lt"/>
        <a:ea typeface="+mn-ea"/>
        <a:cs typeface="+mn-cs"/>
      </a:defRPr>
    </a:lvl8pPr>
    <a:lvl9pPr marL="3934115" algn="l" defTabSz="491764" rtl="0" eaLnBrk="1" latinLnBrk="0" hangingPunct="1">
      <a:defRPr sz="12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pps.na.collabserv.com/wikis/home?lang=enus#!/wiki/W0e98eb7d8e03_4814_abb5_5694ca81c561/page/How%20can%20I%20add%20a%20new%20profile%20and%20migrate%20local%20data%20from%20a%20previous%20profil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86284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a:p>
        </p:txBody>
      </p:sp>
    </p:spTree>
    <p:extLst>
      <p:ext uri="{BB962C8B-B14F-4D97-AF65-F5344CB8AC3E}">
        <p14:creationId xmlns:p14="http://schemas.microsoft.com/office/powerpoint/2010/main" val="1280563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a:p>
        </p:txBody>
      </p:sp>
    </p:spTree>
    <p:extLst>
      <p:ext uri="{BB962C8B-B14F-4D97-AF65-F5344CB8AC3E}">
        <p14:creationId xmlns:p14="http://schemas.microsoft.com/office/powerpoint/2010/main" val="4044302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30</a:t>
            </a:fld>
            <a:endParaRPr lang="en-US"/>
          </a:p>
        </p:txBody>
      </p:sp>
    </p:spTree>
    <p:extLst>
      <p:ext uri="{BB962C8B-B14F-4D97-AF65-F5344CB8AC3E}">
        <p14:creationId xmlns:p14="http://schemas.microsoft.com/office/powerpoint/2010/main" val="132857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33</a:t>
            </a:fld>
            <a:endParaRPr lang="en-US"/>
          </a:p>
        </p:txBody>
      </p:sp>
    </p:spTree>
    <p:extLst>
      <p:ext uri="{BB962C8B-B14F-4D97-AF65-F5344CB8AC3E}">
        <p14:creationId xmlns:p14="http://schemas.microsoft.com/office/powerpoint/2010/main" val="3784906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a:p>
        </p:txBody>
      </p:sp>
    </p:spTree>
    <p:extLst>
      <p:ext uri="{BB962C8B-B14F-4D97-AF65-F5344CB8AC3E}">
        <p14:creationId xmlns:p14="http://schemas.microsoft.com/office/powerpoint/2010/main" val="3172897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a:p>
        </p:txBody>
      </p:sp>
    </p:spTree>
    <p:extLst>
      <p:ext uri="{BB962C8B-B14F-4D97-AF65-F5344CB8AC3E}">
        <p14:creationId xmlns:p14="http://schemas.microsoft.com/office/powerpoint/2010/main" val="1378669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a:p>
        </p:txBody>
      </p:sp>
    </p:spTree>
    <p:extLst>
      <p:ext uri="{BB962C8B-B14F-4D97-AF65-F5344CB8AC3E}">
        <p14:creationId xmlns:p14="http://schemas.microsoft.com/office/powerpoint/2010/main" val="3607803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a:p>
        </p:txBody>
      </p:sp>
    </p:spTree>
    <p:extLst>
      <p:ext uri="{BB962C8B-B14F-4D97-AF65-F5344CB8AC3E}">
        <p14:creationId xmlns:p14="http://schemas.microsoft.com/office/powerpoint/2010/main" val="2650940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a:p>
        </p:txBody>
      </p:sp>
    </p:spTree>
    <p:extLst>
      <p:ext uri="{BB962C8B-B14F-4D97-AF65-F5344CB8AC3E}">
        <p14:creationId xmlns:p14="http://schemas.microsoft.com/office/powerpoint/2010/main" val="3706618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algn="just"/>
            <a:r>
              <a:rPr lang="en-US" dirty="0"/>
              <a:t>New profile and migrate local data from previous file:</a:t>
            </a:r>
          </a:p>
          <a:p>
            <a:pPr algn="just"/>
            <a:r>
              <a:rPr lang="en-US" dirty="0"/>
              <a:t> </a:t>
            </a:r>
            <a:r>
              <a:rPr lang="en-US" sz="1200" dirty="0">
                <a:latin typeface="+mn-lt"/>
                <a:hlinkClick r:id="rId3"/>
              </a:rPr>
              <a:t>https://apps.na.collabserv.com/wikis/home?lang=enus#!/wiki/W0e98eb7d8e03_4814_abb5_5694ca81c561/page/How%20can%20I%20add%20a%20new%20profile%20and%20migrate%20local%20data%20from%20a%20previous%20profile</a:t>
            </a:r>
            <a:r>
              <a:rPr lang="en-US" sz="1200" dirty="0">
                <a:latin typeface="+mn-lt"/>
              </a:rPr>
              <a:t> </a:t>
            </a:r>
          </a:p>
          <a:p>
            <a:endParaRPr lang="en-US" dirty="0"/>
          </a:p>
          <a:p>
            <a:r>
              <a:rPr lang="en-US" dirty="0"/>
              <a:t>Completely remove and read email account and profile: </a:t>
            </a:r>
          </a:p>
          <a:p>
            <a:endParaRPr lang="en-US" dirty="0"/>
          </a:p>
          <a:p>
            <a:r>
              <a:rPr lang="en-US" dirty="0"/>
              <a:t>https://</a:t>
            </a:r>
            <a:r>
              <a:rPr lang="en-US" dirty="0" err="1"/>
              <a:t>apps.na.collabserv.com</a:t>
            </a:r>
            <a:r>
              <a:rPr lang="en-US" dirty="0"/>
              <a:t>/wikis/</a:t>
            </a:r>
            <a:r>
              <a:rPr lang="en-US" dirty="0" err="1"/>
              <a:t>home?lang</a:t>
            </a:r>
            <a:r>
              <a:rPr lang="en-US" dirty="0"/>
              <a:t>=</a:t>
            </a:r>
            <a:r>
              <a:rPr lang="en-US" dirty="0" err="1"/>
              <a:t>en</a:t>
            </a:r>
            <a:r>
              <a:rPr lang="en-US" dirty="0"/>
              <a:t>-us#!/wiki/W0e98eb7d8e03_4814_abb5_5694ca81c561/page/How%20can%20I%20completely%20remove%20and%20re-add%20my%20email%20account%20and%20profile</a:t>
            </a:r>
          </a:p>
          <a:p>
            <a:endParaRPr lang="en-US" dirty="0"/>
          </a:p>
          <a:p>
            <a:r>
              <a:rPr lang="en-US" dirty="0"/>
              <a:t>Outlook: https://</a:t>
            </a:r>
            <a:r>
              <a:rPr lang="en-US" dirty="0" err="1"/>
              <a:t>apps.na.collabserv.com</a:t>
            </a:r>
            <a:r>
              <a:rPr lang="en-US" dirty="0"/>
              <a:t>/wikis/</a:t>
            </a:r>
            <a:r>
              <a:rPr lang="en-US" dirty="0" err="1"/>
              <a:t>home?lang</a:t>
            </a:r>
            <a:r>
              <a:rPr lang="en-US" dirty="0"/>
              <a:t>=</a:t>
            </a:r>
            <a:r>
              <a:rPr lang="en-US" dirty="0" err="1"/>
              <a:t>en</a:t>
            </a:r>
            <a:r>
              <a:rPr lang="en-US" dirty="0"/>
              <a:t>-us#!/wiki/W0e98eb7d8e03_4814_abb5_5694ca81c561/page/Outlook%202016%20Mac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a:p>
        </p:txBody>
      </p:sp>
    </p:spTree>
    <p:extLst>
      <p:ext uri="{BB962C8B-B14F-4D97-AF65-F5344CB8AC3E}">
        <p14:creationId xmlns:p14="http://schemas.microsoft.com/office/powerpoint/2010/main" val="10499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Replace ‘Application Name’</a:t>
            </a:r>
            <a:r>
              <a:rPr lang="en-US" baseline="0" dirty="0"/>
              <a:t> in the Title with the actual Application or Service Name.  The quotes can be removed also.</a:t>
            </a:r>
            <a:endParaRPr lang="en-US" dirty="0"/>
          </a:p>
          <a:p>
            <a:endParaRPr lang="en-US" dirty="0"/>
          </a:p>
        </p:txBody>
      </p:sp>
      <p:sp>
        <p:nvSpPr>
          <p:cNvPr id="4" name="Slide Number Placeholder 3"/>
          <p:cNvSpPr>
            <a:spLocks noGrp="1"/>
          </p:cNvSpPr>
          <p:nvPr>
            <p:ph type="sldNum" sz="quarter" idx="10"/>
          </p:nvPr>
        </p:nvSpPr>
        <p:spPr/>
        <p:txBody>
          <a:bodyPr/>
          <a:lstStyle/>
          <a:p>
            <a:fld id="{ED72F37C-8F97-4999-959D-05BCEC197C15}"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130071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a:p>
        </p:txBody>
      </p:sp>
    </p:spTree>
    <p:extLst>
      <p:ext uri="{BB962C8B-B14F-4D97-AF65-F5344CB8AC3E}">
        <p14:creationId xmlns:p14="http://schemas.microsoft.com/office/powerpoint/2010/main" val="2684204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IN" b="1" dirty="0" err="1"/>
              <a:t>SofToken</a:t>
            </a:r>
            <a:r>
              <a:rPr lang="en-IN" b="1" dirty="0"/>
              <a:t> Initialize Steps for PC refresh users MAC</a:t>
            </a:r>
            <a:r>
              <a:rPr lang="en-US" dirty="0"/>
              <a: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a:t>
            </a:r>
            <a:r>
              <a:rPr lang="en-US" dirty="0" err="1"/>
              <a:t>apps.na.collabserv.com</a:t>
            </a:r>
            <a:r>
              <a:rPr lang="en-US" dirty="0"/>
              <a:t>/wikis/</a:t>
            </a:r>
            <a:r>
              <a:rPr lang="en-US" dirty="0" err="1"/>
              <a:t>home?lang</a:t>
            </a:r>
            <a:r>
              <a:rPr lang="en-US" dirty="0"/>
              <a:t>=</a:t>
            </a:r>
            <a:r>
              <a:rPr lang="en-US" dirty="0" err="1"/>
              <a:t>en</a:t>
            </a:r>
            <a:r>
              <a:rPr lang="en-US" dirty="0"/>
              <a:t>-us#!/wiki/W86134cdf40f4_4db8_bcd0_c8475620ede3/page/SofToken%20Initialize%20Steps%20for%20PC%20refresh%20users%20MAC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r>
              <a:rPr lang="en-US" dirty="0"/>
              <a:t>https://</a:t>
            </a:r>
            <a:r>
              <a:rPr lang="en-US" dirty="0" err="1"/>
              <a:t>apps.na.collabserv.com</a:t>
            </a:r>
            <a:r>
              <a:rPr lang="en-US" dirty="0"/>
              <a:t>/wikis/</a:t>
            </a:r>
            <a:r>
              <a:rPr lang="en-US" dirty="0" err="1"/>
              <a:t>home?lang</a:t>
            </a:r>
            <a:r>
              <a:rPr lang="en-US" dirty="0"/>
              <a:t>=</a:t>
            </a:r>
            <a:r>
              <a:rPr lang="en-US" dirty="0" err="1"/>
              <a:t>en</a:t>
            </a:r>
            <a:r>
              <a:rPr lang="en-US" dirty="0"/>
              <a:t>-us#!/wiki/Wcec08bbcdf89_4178_a2bc_6dcca91532b4/page/Activate%20%20Reactivate%20MobilePass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45</a:t>
            </a:fld>
            <a:endParaRPr lang="en-US"/>
          </a:p>
        </p:txBody>
      </p:sp>
    </p:spTree>
    <p:extLst>
      <p:ext uri="{BB962C8B-B14F-4D97-AF65-F5344CB8AC3E}">
        <p14:creationId xmlns:p14="http://schemas.microsoft.com/office/powerpoint/2010/main" val="2508755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r>
              <a:rPr lang="en-US" dirty="0" err="1"/>
              <a:t>Vmware</a:t>
            </a:r>
            <a:r>
              <a:rPr lang="en-US" dirty="0"/>
              <a:t> set up link: https://</a:t>
            </a:r>
            <a:r>
              <a:rPr lang="en-US" dirty="0" err="1"/>
              <a:t>apps.na.collabserv.com</a:t>
            </a:r>
            <a:r>
              <a:rPr lang="en-US" dirty="0"/>
              <a:t>/wikis/</a:t>
            </a:r>
            <a:r>
              <a:rPr lang="en-US" dirty="0" err="1"/>
              <a:t>home?lang</a:t>
            </a:r>
            <a:r>
              <a:rPr lang="en-US" dirty="0"/>
              <a:t>=</a:t>
            </a:r>
            <a:r>
              <a:rPr lang="en-US" dirty="0" err="1"/>
              <a:t>en</a:t>
            </a:r>
            <a:r>
              <a:rPr lang="en-US" dirty="0"/>
              <a:t>-us#!/wiki/Wd6e509e5a3ee_4b03_9927_3d234e618feb/page/Computer%20Setup%20Options%20Windows%2010%20VM</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a:p>
        </p:txBody>
      </p:sp>
    </p:spTree>
    <p:extLst>
      <p:ext uri="{BB962C8B-B14F-4D97-AF65-F5344CB8AC3E}">
        <p14:creationId xmlns:p14="http://schemas.microsoft.com/office/powerpoint/2010/main" val="2489003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a:p>
        </p:txBody>
      </p:sp>
    </p:spTree>
    <p:extLst>
      <p:ext uri="{BB962C8B-B14F-4D97-AF65-F5344CB8AC3E}">
        <p14:creationId xmlns:p14="http://schemas.microsoft.com/office/powerpoint/2010/main" val="377852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r>
              <a:rPr lang="en-US" dirty="0"/>
              <a:t>CrashPlan Overview: https://</a:t>
            </a:r>
            <a:r>
              <a:rPr lang="en-US" dirty="0" err="1"/>
              <a:t>cisco.service-now.com</a:t>
            </a:r>
            <a:r>
              <a:rPr lang="en-US" dirty="0"/>
              <a:t>/</a:t>
            </a:r>
            <a:r>
              <a:rPr lang="en-US" dirty="0" err="1"/>
              <a:t>sp?id</a:t>
            </a:r>
            <a:r>
              <a:rPr lang="en-US" dirty="0"/>
              <a:t>=</a:t>
            </a:r>
            <a:r>
              <a:rPr lang="en-US" dirty="0" err="1"/>
              <a:t>kb_article&amp;sys_id</a:t>
            </a:r>
            <a:r>
              <a:rPr lang="en-US" dirty="0"/>
              <a:t>=add798e9dbbe53403e0d5678dc96199f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a:p>
        </p:txBody>
      </p:sp>
    </p:spTree>
    <p:extLst>
      <p:ext uri="{BB962C8B-B14F-4D97-AF65-F5344CB8AC3E}">
        <p14:creationId xmlns:p14="http://schemas.microsoft.com/office/powerpoint/2010/main" val="334685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Replace ‘Application Name’ in the Title with the actual Application or Service Name. </a:t>
            </a:r>
            <a:r>
              <a:rPr lang="en-US" baseline="0" dirty="0"/>
              <a:t>The quotes can be removed also.</a:t>
            </a:r>
            <a:endParaRPr lang="en-US" dirty="0"/>
          </a:p>
          <a:p>
            <a:endParaRPr lang="en-US" dirty="0"/>
          </a:p>
        </p:txBody>
      </p:sp>
      <p:sp>
        <p:nvSpPr>
          <p:cNvPr id="4" name="Slide Number Placeholder 3"/>
          <p:cNvSpPr>
            <a:spLocks noGrp="1"/>
          </p:cNvSpPr>
          <p:nvPr>
            <p:ph type="sldNum" sz="quarter" idx="10"/>
          </p:nvPr>
        </p:nvSpPr>
        <p:spPr/>
        <p:txBody>
          <a:bodyPr/>
          <a:lstStyle/>
          <a:p>
            <a:fld id="{ED72F37C-8F97-4999-959D-05BCEC197C15}"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4105623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List the scope of support for the Employee Services Technical Support team, which includes support expectations.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Provide a brief support model description for the new tool/application being presented in this slide deck.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If this training is specific to an upgrade, provide a brief current support model description and include the upgrade details.  </a:t>
            </a:r>
            <a:r>
              <a:rPr kumimoji="0" lang="en-US" sz="1200" b="0" i="0" u="none" strike="noStrike" kern="1200" cap="none" spc="0" normalizeH="0" baseline="0" noProof="0" dirty="0" err="1">
                <a:ln>
                  <a:noFill/>
                </a:ln>
                <a:solidFill>
                  <a:prstClr val="black"/>
                </a:solidFill>
                <a:effectLst/>
                <a:uLnTx/>
                <a:uFillTx/>
                <a:latin typeface="+mn-lt"/>
                <a:ea typeface="+mn-ea"/>
                <a:cs typeface="+mn-cs"/>
              </a:rPr>
              <a:t>Ie</a:t>
            </a:r>
            <a:r>
              <a:rPr kumimoji="0" lang="en-US" sz="1200" b="0" i="0" u="none" strike="noStrike" kern="1200" cap="none" spc="0" normalizeH="0" baseline="0" noProof="0" dirty="0">
                <a:ln>
                  <a:noFill/>
                </a:ln>
                <a:solidFill>
                  <a:prstClr val="black"/>
                </a:solidFill>
                <a:effectLst/>
                <a:uLnTx/>
                <a:uFillTx/>
                <a:latin typeface="+mn-lt"/>
                <a:ea typeface="+mn-ea"/>
                <a:cs typeface="+mn-cs"/>
              </a:rPr>
              <a:t>:  new features or functions, etc.</a:t>
            </a:r>
          </a:p>
        </p:txBody>
      </p:sp>
      <p:sp>
        <p:nvSpPr>
          <p:cNvPr id="4" name="Slide Number Placeholder 3"/>
          <p:cNvSpPr>
            <a:spLocks noGrp="1"/>
          </p:cNvSpPr>
          <p:nvPr>
            <p:ph type="sldNum" sz="quarter" idx="10"/>
          </p:nvPr>
        </p:nvSpPr>
        <p:spPr/>
        <p:txBody>
          <a:bodyPr/>
          <a:lstStyle/>
          <a:p>
            <a:fld id="{ED72F37C-8F97-4999-959D-05BCEC197C15}"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367530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a:p>
        </p:txBody>
      </p:sp>
    </p:spTree>
    <p:extLst>
      <p:ext uri="{BB962C8B-B14F-4D97-AF65-F5344CB8AC3E}">
        <p14:creationId xmlns:p14="http://schemas.microsoft.com/office/powerpoint/2010/main" val="412156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a:p>
        </p:txBody>
      </p:sp>
    </p:spTree>
    <p:extLst>
      <p:ext uri="{BB962C8B-B14F-4D97-AF65-F5344CB8AC3E}">
        <p14:creationId xmlns:p14="http://schemas.microsoft.com/office/powerpoint/2010/main" val="405796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56</a:t>
            </a:fld>
            <a:endParaRPr lang="en-US"/>
          </a:p>
        </p:txBody>
      </p:sp>
    </p:spTree>
    <p:extLst>
      <p:ext uri="{BB962C8B-B14F-4D97-AF65-F5344CB8AC3E}">
        <p14:creationId xmlns:p14="http://schemas.microsoft.com/office/powerpoint/2010/main" val="349640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Replace ‘Application Name’</a:t>
            </a:r>
            <a:r>
              <a:rPr lang="en-US" baseline="0" dirty="0"/>
              <a:t> in the Title with the actual Application or Service Name.  The quotes can be removed also.</a:t>
            </a:r>
            <a:endParaRPr lang="en-US" dirty="0"/>
          </a:p>
          <a:p>
            <a:endParaRPr lang="en-US" dirty="0"/>
          </a:p>
        </p:txBody>
      </p:sp>
      <p:sp>
        <p:nvSpPr>
          <p:cNvPr id="4" name="Slide Number Placeholder 3"/>
          <p:cNvSpPr>
            <a:spLocks noGrp="1"/>
          </p:cNvSpPr>
          <p:nvPr>
            <p:ph type="sldNum" sz="quarter" idx="10"/>
          </p:nvPr>
        </p:nvSpPr>
        <p:spPr/>
        <p:txBody>
          <a:bodyPr/>
          <a:lstStyle/>
          <a:p>
            <a:fld id="{ED72F37C-8F97-4999-959D-05BCEC197C15}" type="slidenum">
              <a:rPr lang="en-US" smtClean="0"/>
              <a:t>3</a:t>
            </a:fld>
            <a:endParaRPr lang="en-US"/>
          </a:p>
        </p:txBody>
      </p:sp>
    </p:spTree>
    <p:extLst>
      <p:ext uri="{BB962C8B-B14F-4D97-AF65-F5344CB8AC3E}">
        <p14:creationId xmlns:p14="http://schemas.microsoft.com/office/powerpoint/2010/main" val="1215198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58</a:t>
            </a:fld>
            <a:endParaRPr lang="en-US"/>
          </a:p>
        </p:txBody>
      </p:sp>
    </p:spTree>
    <p:extLst>
      <p:ext uri="{BB962C8B-B14F-4D97-AF65-F5344CB8AC3E}">
        <p14:creationId xmlns:p14="http://schemas.microsoft.com/office/powerpoint/2010/main" val="298134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60</a:t>
            </a:fld>
            <a:endParaRPr lang="en-US"/>
          </a:p>
        </p:txBody>
      </p:sp>
    </p:spTree>
    <p:extLst>
      <p:ext uri="{BB962C8B-B14F-4D97-AF65-F5344CB8AC3E}">
        <p14:creationId xmlns:p14="http://schemas.microsoft.com/office/powerpoint/2010/main" val="3812919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62</a:t>
            </a:fld>
            <a:endParaRPr lang="en-US"/>
          </a:p>
        </p:txBody>
      </p:sp>
    </p:spTree>
    <p:extLst>
      <p:ext uri="{BB962C8B-B14F-4D97-AF65-F5344CB8AC3E}">
        <p14:creationId xmlns:p14="http://schemas.microsoft.com/office/powerpoint/2010/main" val="1225511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63</a:t>
            </a:fld>
            <a:endParaRPr lang="en-US"/>
          </a:p>
        </p:txBody>
      </p:sp>
    </p:spTree>
    <p:extLst>
      <p:ext uri="{BB962C8B-B14F-4D97-AF65-F5344CB8AC3E}">
        <p14:creationId xmlns:p14="http://schemas.microsoft.com/office/powerpoint/2010/main" val="4029952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66</a:t>
            </a:fld>
            <a:endParaRPr lang="en-US"/>
          </a:p>
        </p:txBody>
      </p:sp>
    </p:spTree>
    <p:extLst>
      <p:ext uri="{BB962C8B-B14F-4D97-AF65-F5344CB8AC3E}">
        <p14:creationId xmlns:p14="http://schemas.microsoft.com/office/powerpoint/2010/main" val="1929495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67</a:t>
            </a:fld>
            <a:endParaRPr lang="en-US"/>
          </a:p>
        </p:txBody>
      </p:sp>
    </p:spTree>
    <p:extLst>
      <p:ext uri="{BB962C8B-B14F-4D97-AF65-F5344CB8AC3E}">
        <p14:creationId xmlns:p14="http://schemas.microsoft.com/office/powerpoint/2010/main" val="4267026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71</a:t>
            </a:fld>
            <a:endParaRPr lang="en-US"/>
          </a:p>
        </p:txBody>
      </p:sp>
    </p:spTree>
    <p:extLst>
      <p:ext uri="{BB962C8B-B14F-4D97-AF65-F5344CB8AC3E}">
        <p14:creationId xmlns:p14="http://schemas.microsoft.com/office/powerpoint/2010/main" val="235537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72</a:t>
            </a:fld>
            <a:endParaRPr lang="en-US"/>
          </a:p>
        </p:txBody>
      </p:sp>
    </p:spTree>
    <p:extLst>
      <p:ext uri="{BB962C8B-B14F-4D97-AF65-F5344CB8AC3E}">
        <p14:creationId xmlns:p14="http://schemas.microsoft.com/office/powerpoint/2010/main" val="3719071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73</a:t>
            </a:fld>
            <a:endParaRPr lang="en-US"/>
          </a:p>
        </p:txBody>
      </p:sp>
    </p:spTree>
    <p:extLst>
      <p:ext uri="{BB962C8B-B14F-4D97-AF65-F5344CB8AC3E}">
        <p14:creationId xmlns:p14="http://schemas.microsoft.com/office/powerpoint/2010/main" val="3322963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74</a:t>
            </a:fld>
            <a:endParaRPr lang="en-US"/>
          </a:p>
        </p:txBody>
      </p:sp>
    </p:spTree>
    <p:extLst>
      <p:ext uri="{BB962C8B-B14F-4D97-AF65-F5344CB8AC3E}">
        <p14:creationId xmlns:p14="http://schemas.microsoft.com/office/powerpoint/2010/main" val="174575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clear description</a:t>
            </a:r>
            <a:r>
              <a:rPr lang="en-US" baseline="0" dirty="0"/>
              <a:t> of the application or service.  i.e., what it is, what it does and how it is used.</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Include a description of the features, functions and benefits for the targeted audience (Employee Services Technical Support teams).</a:t>
            </a:r>
            <a:endParaRPr lang="en-US" dirty="0"/>
          </a:p>
          <a:p>
            <a:endParaRPr lang="en-US" dirty="0"/>
          </a:p>
        </p:txBody>
      </p:sp>
      <p:sp>
        <p:nvSpPr>
          <p:cNvPr id="4" name="Slide Number Placeholder 3"/>
          <p:cNvSpPr>
            <a:spLocks noGrp="1"/>
          </p:cNvSpPr>
          <p:nvPr>
            <p:ph type="sldNum" sz="quarter" idx="10"/>
          </p:nvPr>
        </p:nvSpPr>
        <p:spPr/>
        <p:txBody>
          <a:bodyPr/>
          <a:lstStyle/>
          <a:p>
            <a:fld id="{ED72F37C-8F97-4999-959D-05BCEC197C15}" type="slidenum">
              <a:rPr lang="en-US" smtClean="0"/>
              <a:t>4</a:t>
            </a:fld>
            <a:endParaRPr lang="en-US"/>
          </a:p>
        </p:txBody>
      </p:sp>
    </p:spTree>
    <p:extLst>
      <p:ext uri="{BB962C8B-B14F-4D97-AF65-F5344CB8AC3E}">
        <p14:creationId xmlns:p14="http://schemas.microsoft.com/office/powerpoint/2010/main" val="1929970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76</a:t>
            </a:fld>
            <a:endParaRPr lang="en-US"/>
          </a:p>
        </p:txBody>
      </p:sp>
    </p:spTree>
    <p:extLst>
      <p:ext uri="{BB962C8B-B14F-4D97-AF65-F5344CB8AC3E}">
        <p14:creationId xmlns:p14="http://schemas.microsoft.com/office/powerpoint/2010/main" val="33995805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77</a:t>
            </a:fld>
            <a:endParaRPr lang="en-US"/>
          </a:p>
        </p:txBody>
      </p:sp>
    </p:spTree>
    <p:extLst>
      <p:ext uri="{BB962C8B-B14F-4D97-AF65-F5344CB8AC3E}">
        <p14:creationId xmlns:p14="http://schemas.microsoft.com/office/powerpoint/2010/main" val="3440590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80</a:t>
            </a:fld>
            <a:endParaRPr lang="en-US"/>
          </a:p>
        </p:txBody>
      </p:sp>
    </p:spTree>
    <p:extLst>
      <p:ext uri="{BB962C8B-B14F-4D97-AF65-F5344CB8AC3E}">
        <p14:creationId xmlns:p14="http://schemas.microsoft.com/office/powerpoint/2010/main" val="193825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81</a:t>
            </a:fld>
            <a:endParaRPr lang="en-US"/>
          </a:p>
        </p:txBody>
      </p:sp>
    </p:spTree>
    <p:extLst>
      <p:ext uri="{BB962C8B-B14F-4D97-AF65-F5344CB8AC3E}">
        <p14:creationId xmlns:p14="http://schemas.microsoft.com/office/powerpoint/2010/main" val="1260064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82</a:t>
            </a:fld>
            <a:endParaRPr lang="en-US"/>
          </a:p>
        </p:txBody>
      </p:sp>
    </p:spTree>
    <p:extLst>
      <p:ext uri="{BB962C8B-B14F-4D97-AF65-F5344CB8AC3E}">
        <p14:creationId xmlns:p14="http://schemas.microsoft.com/office/powerpoint/2010/main" val="3629048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84</a:t>
            </a:fld>
            <a:endParaRPr lang="en-US"/>
          </a:p>
        </p:txBody>
      </p:sp>
    </p:spTree>
    <p:extLst>
      <p:ext uri="{BB962C8B-B14F-4D97-AF65-F5344CB8AC3E}">
        <p14:creationId xmlns:p14="http://schemas.microsoft.com/office/powerpoint/2010/main" val="2977106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85</a:t>
            </a:fld>
            <a:endParaRPr lang="en-US"/>
          </a:p>
        </p:txBody>
      </p:sp>
    </p:spTree>
    <p:extLst>
      <p:ext uri="{BB962C8B-B14F-4D97-AF65-F5344CB8AC3E}">
        <p14:creationId xmlns:p14="http://schemas.microsoft.com/office/powerpoint/2010/main" val="9330980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86</a:t>
            </a:fld>
            <a:endParaRPr lang="en-US"/>
          </a:p>
        </p:txBody>
      </p:sp>
    </p:spTree>
    <p:extLst>
      <p:ext uri="{BB962C8B-B14F-4D97-AF65-F5344CB8AC3E}">
        <p14:creationId xmlns:p14="http://schemas.microsoft.com/office/powerpoint/2010/main" val="3553643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89</a:t>
            </a:fld>
            <a:endParaRPr lang="en-US"/>
          </a:p>
        </p:txBody>
      </p:sp>
    </p:spTree>
    <p:extLst>
      <p:ext uri="{BB962C8B-B14F-4D97-AF65-F5344CB8AC3E}">
        <p14:creationId xmlns:p14="http://schemas.microsoft.com/office/powerpoint/2010/main" val="21869374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Replace ‘Application Name’</a:t>
            </a:r>
            <a:r>
              <a:rPr lang="en-US" baseline="0" dirty="0"/>
              <a:t> in the Title with the actual Application or Service Name.  Quotes can be removed here also.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Replace the examples listed in the first row (not the title row within the table) with the actual details specific to each level of support.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Note: There can be multiple levels of Assignment Groups which would require their own individual row with Assignment Group name and support group description details. </a:t>
            </a:r>
            <a:endParaRPr lang="en-US" dirty="0"/>
          </a:p>
        </p:txBody>
      </p:sp>
      <p:sp>
        <p:nvSpPr>
          <p:cNvPr id="4" name="Slide Number Placeholder 3"/>
          <p:cNvSpPr>
            <a:spLocks noGrp="1"/>
          </p:cNvSpPr>
          <p:nvPr>
            <p:ph type="sldNum" sz="quarter" idx="10"/>
          </p:nvPr>
        </p:nvSpPr>
        <p:spPr/>
        <p:txBody>
          <a:bodyPr/>
          <a:lstStyle/>
          <a:p>
            <a:fld id="{ED72F37C-8F97-4999-959D-05BCEC197C15}"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110611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3716691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Replace ‘Application Name’</a:t>
            </a:r>
            <a:r>
              <a:rPr lang="en-US" baseline="0" dirty="0"/>
              <a:t> in the Title</a:t>
            </a:r>
            <a:r>
              <a:rPr lang="en-US" dirty="0"/>
              <a:t>.</a:t>
            </a:r>
          </a:p>
          <a:p>
            <a:endParaRPr lang="en-US" dirty="0"/>
          </a:p>
        </p:txBody>
      </p:sp>
      <p:sp>
        <p:nvSpPr>
          <p:cNvPr id="4" name="Slide Number Placeholder 3"/>
          <p:cNvSpPr>
            <a:spLocks noGrp="1"/>
          </p:cNvSpPr>
          <p:nvPr>
            <p:ph type="sldNum" sz="quarter" idx="10"/>
          </p:nvPr>
        </p:nvSpPr>
        <p:spPr/>
        <p:txBody>
          <a:bodyPr/>
          <a:lstStyle/>
          <a:p>
            <a:fld id="{ED72F37C-8F97-4999-959D-05BCEC197C15}"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331476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Replace ‘Application Name’</a:t>
            </a:r>
            <a:r>
              <a:rPr lang="en-US" baseline="0" dirty="0"/>
              <a:t> in the Title with the actual Application or Service Name. Quotes can be removed here also.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Please keep in mind, the examples listed in the first row should be overwritten by the actual categories.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Refer to this page for the list of static Categories:</a:t>
            </a:r>
            <a:r>
              <a:rPr lang="en-US" baseline="0" dirty="0"/>
              <a:t>   https://cisco.jiveon.com/docs/DOC-1734471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Only the categories that apply to the Service Offering for the top issues should be listed on the slide.</a:t>
            </a:r>
          </a:p>
        </p:txBody>
      </p:sp>
      <p:sp>
        <p:nvSpPr>
          <p:cNvPr id="4" name="Slide Number Placeholder 3"/>
          <p:cNvSpPr>
            <a:spLocks noGrp="1"/>
          </p:cNvSpPr>
          <p:nvPr>
            <p:ph type="sldNum" sz="quarter" idx="10"/>
          </p:nvPr>
        </p:nvSpPr>
        <p:spPr/>
        <p:txBody>
          <a:bodyPr/>
          <a:lstStyle/>
          <a:p>
            <a:fld id="{ED72F37C-8F97-4999-959D-05BCEC197C15}"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39037837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Replace ‘Application Name’</a:t>
            </a:r>
            <a:r>
              <a:rPr lang="en-US" baseline="0" dirty="0"/>
              <a:t> in the Title with the actual Application or Service Name.   Quotes can be removed here also.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Is the location coverage global to Cisco or is it specific to a Cisco region or Extranet Partner site location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Note:  Initial rollout volume (which could be dependent on a scheduled deployment) can be different than steady state projected volume (once initial impact is completed). </a:t>
            </a:r>
            <a:endParaRPr lang="en-US" dirty="0"/>
          </a:p>
        </p:txBody>
      </p:sp>
      <p:sp>
        <p:nvSpPr>
          <p:cNvPr id="4" name="Slide Number Placeholder 3"/>
          <p:cNvSpPr>
            <a:spLocks noGrp="1"/>
          </p:cNvSpPr>
          <p:nvPr>
            <p:ph type="sldNum" sz="quarter" idx="10"/>
          </p:nvPr>
        </p:nvSpPr>
        <p:spPr/>
        <p:txBody>
          <a:bodyPr/>
          <a:lstStyle/>
          <a:p>
            <a:fld id="{ED72F37C-8F97-4999-959D-05BCEC197C15}"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10809754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96</a:t>
            </a:fld>
            <a:endParaRPr lang="en-US"/>
          </a:p>
        </p:txBody>
      </p:sp>
    </p:spTree>
    <p:extLst>
      <p:ext uri="{BB962C8B-B14F-4D97-AF65-F5344CB8AC3E}">
        <p14:creationId xmlns:p14="http://schemas.microsoft.com/office/powerpoint/2010/main" val="3089999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97</a:t>
            </a:fld>
            <a:endParaRPr lang="en-US"/>
          </a:p>
        </p:txBody>
      </p:sp>
    </p:spTree>
    <p:extLst>
      <p:ext uri="{BB962C8B-B14F-4D97-AF65-F5344CB8AC3E}">
        <p14:creationId xmlns:p14="http://schemas.microsoft.com/office/powerpoint/2010/main" val="3644598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99</a:t>
            </a:fld>
            <a:endParaRPr lang="en-US"/>
          </a:p>
        </p:txBody>
      </p:sp>
    </p:spTree>
    <p:extLst>
      <p:ext uri="{BB962C8B-B14F-4D97-AF65-F5344CB8AC3E}">
        <p14:creationId xmlns:p14="http://schemas.microsoft.com/office/powerpoint/2010/main" val="2907423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691096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185847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a:p>
        </p:txBody>
      </p:sp>
    </p:spTree>
    <p:extLst>
      <p:ext uri="{BB962C8B-B14F-4D97-AF65-F5344CB8AC3E}">
        <p14:creationId xmlns:p14="http://schemas.microsoft.com/office/powerpoint/2010/main" val="2378682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685800"/>
            <a:ext cx="59213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a:p>
        </p:txBody>
      </p:sp>
    </p:spTree>
    <p:extLst>
      <p:ext uri="{BB962C8B-B14F-4D97-AF65-F5344CB8AC3E}">
        <p14:creationId xmlns:p14="http://schemas.microsoft.com/office/powerpoint/2010/main" val="142864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87999" y="4139824"/>
            <a:ext cx="8623381" cy="308318"/>
          </a:xfrm>
          <a:prstGeom prst="rect">
            <a:avLst/>
          </a:prstGeom>
        </p:spPr>
        <p:txBody>
          <a:bodyPr lIns="91420" tIns="45710" rIns="91420" bIns="45710" anchor="b" anchorCtr="0">
            <a:noAutofit/>
          </a:bodyPr>
          <a:lstStyle>
            <a:lvl1pPr marL="0" indent="0" algn="l">
              <a:buNone/>
              <a:defRPr sz="1649" b="0" i="0">
                <a:solidFill>
                  <a:schemeClr val="bg1"/>
                </a:solidFill>
                <a:latin typeface="+mn-lt"/>
                <a:cs typeface="CiscoSansTT ExtraLight"/>
              </a:defRPr>
            </a:lvl1pPr>
            <a:lvl2pPr marL="353454" indent="0" algn="ctr">
              <a:buNone/>
              <a:defRPr>
                <a:solidFill>
                  <a:schemeClr val="tx1">
                    <a:tint val="75000"/>
                  </a:schemeClr>
                </a:solidFill>
              </a:defRPr>
            </a:lvl2pPr>
            <a:lvl3pPr marL="706918" indent="0" algn="ctr">
              <a:buNone/>
              <a:defRPr>
                <a:solidFill>
                  <a:schemeClr val="tx1">
                    <a:tint val="75000"/>
                  </a:schemeClr>
                </a:solidFill>
              </a:defRPr>
            </a:lvl3pPr>
            <a:lvl4pPr marL="1060375" indent="0" algn="ctr">
              <a:buNone/>
              <a:defRPr>
                <a:solidFill>
                  <a:schemeClr val="tx1">
                    <a:tint val="75000"/>
                  </a:schemeClr>
                </a:solidFill>
              </a:defRPr>
            </a:lvl4pPr>
            <a:lvl5pPr marL="1413835" indent="0" algn="ctr">
              <a:buNone/>
              <a:defRPr>
                <a:solidFill>
                  <a:schemeClr val="tx1">
                    <a:tint val="75000"/>
                  </a:schemeClr>
                </a:solidFill>
              </a:defRPr>
            </a:lvl5pPr>
            <a:lvl6pPr marL="1767289" indent="0" algn="ctr">
              <a:buNone/>
              <a:defRPr>
                <a:solidFill>
                  <a:schemeClr val="tx1">
                    <a:tint val="75000"/>
                  </a:schemeClr>
                </a:solidFill>
              </a:defRPr>
            </a:lvl6pPr>
            <a:lvl7pPr marL="2120752" indent="0" algn="ctr">
              <a:buNone/>
              <a:defRPr>
                <a:solidFill>
                  <a:schemeClr val="tx1">
                    <a:tint val="75000"/>
                  </a:schemeClr>
                </a:solidFill>
              </a:defRPr>
            </a:lvl7pPr>
            <a:lvl8pPr marL="2474209" indent="0" algn="ctr">
              <a:buNone/>
              <a:defRPr>
                <a:solidFill>
                  <a:schemeClr val="tx1">
                    <a:tint val="75000"/>
                  </a:schemeClr>
                </a:solidFill>
              </a:defRPr>
            </a:lvl8pPr>
            <a:lvl9pPr marL="2827669"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87999" y="4396635"/>
            <a:ext cx="8623381" cy="308318"/>
          </a:xfrm>
          <a:prstGeom prst="rect">
            <a:avLst/>
          </a:prstGeom>
        </p:spPr>
        <p:txBody>
          <a:bodyPr lIns="91420" tIns="45710" rIns="91420" bIns="45710"/>
          <a:lstStyle>
            <a:lvl1pPr marL="0" indent="0" algn="l">
              <a:buFontTx/>
              <a:buNone/>
              <a:defRPr lang="en-US" sz="1649" b="0" i="0" kern="1200" dirty="0" smtClean="0">
                <a:solidFill>
                  <a:schemeClr val="bg1"/>
                </a:solidFill>
                <a:latin typeface="+mn-lt"/>
                <a:ea typeface="+mn-ea"/>
                <a:cs typeface="CiscoSansTT ExtraLight"/>
              </a:defRPr>
            </a:lvl1pPr>
            <a:lvl2pPr>
              <a:buFontTx/>
              <a:buNone/>
              <a:defRPr lang="en-US" sz="1547" kern="1200" dirty="0" smtClean="0">
                <a:solidFill>
                  <a:schemeClr val="bg1"/>
                </a:solidFill>
                <a:latin typeface="+mj-lt"/>
                <a:ea typeface="+mn-ea"/>
                <a:cs typeface="+mn-cs"/>
              </a:defRPr>
            </a:lvl2pPr>
            <a:lvl3pPr>
              <a:buFontTx/>
              <a:buNone/>
              <a:defRPr lang="en-US" sz="1547" kern="1200" dirty="0" smtClean="0">
                <a:solidFill>
                  <a:schemeClr val="bg1"/>
                </a:solidFill>
                <a:latin typeface="+mj-lt"/>
                <a:ea typeface="+mn-ea"/>
                <a:cs typeface="+mn-cs"/>
              </a:defRPr>
            </a:lvl3pPr>
            <a:lvl4pPr>
              <a:buFontTx/>
              <a:buNone/>
              <a:defRPr lang="en-US" sz="1547" kern="1200" dirty="0" smtClean="0">
                <a:solidFill>
                  <a:schemeClr val="bg1"/>
                </a:solidFill>
                <a:latin typeface="+mj-lt"/>
                <a:ea typeface="+mn-ea"/>
                <a:cs typeface="+mn-cs"/>
              </a:defRPr>
            </a:lvl4pPr>
            <a:lvl5pPr>
              <a:buFontTx/>
              <a:buNone/>
              <a:defRPr lang="en-US" sz="1547"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87999" y="4653447"/>
            <a:ext cx="8623381" cy="308318"/>
          </a:xfrm>
          <a:prstGeom prst="rect">
            <a:avLst/>
          </a:prstGeom>
        </p:spPr>
        <p:txBody>
          <a:bodyPr lIns="91420" tIns="45710" rIns="91420" bIns="45710"/>
          <a:lstStyle>
            <a:lvl1pPr marL="0" indent="0" algn="l">
              <a:buFontTx/>
              <a:buNone/>
              <a:defRPr lang="en-US" sz="1649" b="0" i="0" kern="1200" dirty="0" smtClean="0">
                <a:solidFill>
                  <a:schemeClr val="bg1"/>
                </a:solidFill>
                <a:latin typeface="+mn-lt"/>
                <a:ea typeface="+mn-ea"/>
                <a:cs typeface="CiscoSansTT ExtraLight"/>
              </a:defRPr>
            </a:lvl1pPr>
            <a:lvl2pPr>
              <a:buFontTx/>
              <a:buNone/>
              <a:defRPr lang="en-US" sz="1547" kern="1200" dirty="0" smtClean="0">
                <a:solidFill>
                  <a:schemeClr val="bg1"/>
                </a:solidFill>
                <a:latin typeface="+mj-lt"/>
                <a:ea typeface="+mn-ea"/>
                <a:cs typeface="+mn-cs"/>
              </a:defRPr>
            </a:lvl2pPr>
            <a:lvl3pPr>
              <a:buFontTx/>
              <a:buNone/>
              <a:defRPr lang="en-US" sz="1547" kern="1200" dirty="0" smtClean="0">
                <a:solidFill>
                  <a:schemeClr val="bg1"/>
                </a:solidFill>
                <a:latin typeface="+mj-lt"/>
                <a:ea typeface="+mn-ea"/>
                <a:cs typeface="+mn-cs"/>
              </a:defRPr>
            </a:lvl3pPr>
            <a:lvl4pPr>
              <a:buFontTx/>
              <a:buNone/>
              <a:defRPr lang="en-US" sz="1547" kern="1200" dirty="0" smtClean="0">
                <a:solidFill>
                  <a:schemeClr val="bg1"/>
                </a:solidFill>
                <a:latin typeface="+mj-lt"/>
                <a:ea typeface="+mn-ea"/>
                <a:cs typeface="+mn-cs"/>
              </a:defRPr>
            </a:lvl4pPr>
            <a:lvl5pPr>
              <a:buFontTx/>
              <a:buNone/>
              <a:defRPr lang="en-US" sz="1547"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81552" y="3436466"/>
            <a:ext cx="8629829" cy="319950"/>
          </a:xfrm>
          <a:prstGeom prst="rect">
            <a:avLst/>
          </a:prstGeom>
        </p:spPr>
        <p:txBody>
          <a:bodyPr lIns="91420" tIns="45710" rIns="91420" bIns="45710"/>
          <a:lstStyle>
            <a:lvl1pPr marL="0" indent="0">
              <a:buFont typeface="Arial" panose="020B0604020202020204" pitchFamily="34" charset="0"/>
              <a:buNone/>
              <a:defRPr sz="2268" b="0" i="0" baseline="0">
                <a:solidFill>
                  <a:schemeClr val="bg1"/>
                </a:solidFill>
                <a:latin typeface="+mj-lt"/>
                <a:cs typeface="CiscoSansTT ExtraLight"/>
              </a:defRPr>
            </a:lvl1pPr>
            <a:lvl2pPr marL="314204" indent="0">
              <a:buNone/>
              <a:defRPr/>
            </a:lvl2pPr>
            <a:lvl3pPr marL="440613" indent="0">
              <a:buNone/>
              <a:defRPr/>
            </a:lvl3pPr>
            <a:lvl4pPr marL="532666" indent="0">
              <a:buNone/>
              <a:defRPr/>
            </a:lvl4pPr>
            <a:lvl5pPr marL="619807" indent="0">
              <a:buNone/>
              <a:defRPr/>
            </a:lvl5pPr>
          </a:lstStyle>
          <a:p>
            <a:pPr lvl="0"/>
            <a:r>
              <a:rPr lang="en-GB" dirty="0"/>
              <a:t>Subtitle Goes Here</a:t>
            </a:r>
          </a:p>
        </p:txBody>
      </p:sp>
      <p:sp>
        <p:nvSpPr>
          <p:cNvPr id="20" name="Title 1"/>
          <p:cNvSpPr>
            <a:spLocks noGrp="1"/>
          </p:cNvSpPr>
          <p:nvPr>
            <p:ph type="ctrTitle" hasCustomPrompt="1"/>
          </p:nvPr>
        </p:nvSpPr>
        <p:spPr>
          <a:xfrm>
            <a:off x="442545" y="2824939"/>
            <a:ext cx="8668835" cy="689901"/>
          </a:xfrm>
          <a:prstGeom prst="rect">
            <a:avLst/>
          </a:prstGeom>
        </p:spPr>
        <p:txBody>
          <a:bodyPr anchor="b"/>
          <a:lstStyle>
            <a:lvl1pPr marL="0" indent="0" algn="l">
              <a:lnSpc>
                <a:spcPct val="90000"/>
              </a:lnSpc>
              <a:buFont typeface="Arial" panose="020B0604020202020204" pitchFamily="34" charset="0"/>
              <a:buNone/>
              <a:defRPr sz="4123"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87999" y="418728"/>
            <a:ext cx="826879" cy="45223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4271" tIns="47136" rIns="94271" bIns="47136"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80520" y="1285936"/>
            <a:ext cx="8603552" cy="3626773"/>
          </a:xfrm>
          <a:prstGeom prst="rect">
            <a:avLst/>
          </a:prstGeom>
        </p:spPr>
        <p:txBody>
          <a:bodyPr lIns="91420" tIns="45710" rIns="91420" bIns="45710">
            <a:noAutofit/>
          </a:bodyPr>
          <a:lstStyle>
            <a:lvl1pPr marL="235666" indent="-176750">
              <a:lnSpc>
                <a:spcPct val="95000"/>
              </a:lnSpc>
              <a:spcBef>
                <a:spcPts val="1144"/>
              </a:spcBef>
              <a:buClr>
                <a:schemeClr val="tx1"/>
              </a:buClr>
              <a:buSzPct val="80000"/>
              <a:buFont typeface="Arial"/>
              <a:buChar char="•"/>
              <a:defRPr sz="2062" b="0" i="0">
                <a:solidFill>
                  <a:schemeClr val="tx1"/>
                </a:solidFill>
                <a:latin typeface="+mn-lt"/>
                <a:ea typeface="CiscoSansTT Thin" charset="0"/>
                <a:cs typeface="CiscoSansTT Thin" charset="0"/>
              </a:defRPr>
            </a:lvl1pPr>
            <a:lvl2pPr marL="471334" indent="-170204">
              <a:lnSpc>
                <a:spcPct val="95000"/>
              </a:lnSpc>
              <a:spcBef>
                <a:spcPts val="465"/>
              </a:spcBef>
              <a:buClr>
                <a:schemeClr val="tx1"/>
              </a:buClr>
              <a:buSzPct val="80000"/>
              <a:buFont typeface="Arial"/>
              <a:buChar char="•"/>
              <a:defRPr sz="1856" b="0" i="0">
                <a:solidFill>
                  <a:schemeClr val="tx1"/>
                </a:solidFill>
                <a:latin typeface="+mn-lt"/>
                <a:ea typeface="CiscoSansTT Thin" charset="0"/>
                <a:cs typeface="CiscoSansTT Thin" charset="0"/>
              </a:defRPr>
            </a:lvl2pPr>
            <a:lvl3pPr marL="706999" indent="-112924">
              <a:buClr>
                <a:schemeClr val="tx1"/>
              </a:buClr>
              <a:buSzPct val="80000"/>
              <a:buFont typeface="Arial"/>
              <a:buChar char="•"/>
              <a:defRPr sz="1649" b="0" i="0">
                <a:solidFill>
                  <a:schemeClr val="tx1"/>
                </a:solidFill>
                <a:latin typeface="+mn-lt"/>
                <a:ea typeface="CiscoSansTT Thin" charset="0"/>
                <a:cs typeface="CiscoSansTT Thin" charset="0"/>
              </a:defRPr>
            </a:lvl3pPr>
            <a:lvl4pPr marL="939196" indent="-176713">
              <a:buClr>
                <a:schemeClr val="tx1"/>
              </a:buClr>
              <a:buSzPct val="80000"/>
              <a:buFont typeface="Arial"/>
              <a:buChar char="•"/>
              <a:defRPr sz="1443" b="0" i="0">
                <a:solidFill>
                  <a:schemeClr val="tx1"/>
                </a:solidFill>
                <a:latin typeface="+mn-lt"/>
                <a:ea typeface="CiscoSansTT Thin" charset="0"/>
                <a:cs typeface="CiscoSansTT Thin" charset="0"/>
              </a:defRPr>
            </a:lvl4pPr>
            <a:lvl5pPr marL="1115911" indent="-173440">
              <a:buClr>
                <a:schemeClr val="tx1"/>
              </a:buClr>
              <a:buSzPct val="80000"/>
              <a:buFont typeface="Arial"/>
              <a:buChar char="•"/>
              <a:defRPr sz="1237"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55017" y="365231"/>
            <a:ext cx="8674382" cy="78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87">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54420" y="1290388"/>
            <a:ext cx="4039354" cy="3299101"/>
          </a:xfrm>
          <a:prstGeom prst="rect">
            <a:avLst/>
          </a:prstGeom>
        </p:spPr>
        <p:txBody>
          <a:bodyPr lIns="0" tIns="45710" rIns="0" bIns="45710">
            <a:noAutofit/>
          </a:bodyPr>
          <a:lstStyle>
            <a:lvl1pPr marL="180024" indent="-121106">
              <a:lnSpc>
                <a:spcPct val="95000"/>
              </a:lnSpc>
              <a:spcBef>
                <a:spcPts val="1144"/>
              </a:spcBef>
              <a:buClr>
                <a:schemeClr val="tx1"/>
              </a:buClr>
              <a:buSzPct val="60000"/>
              <a:buFont typeface="Arial"/>
              <a:buChar char="•"/>
              <a:defRPr sz="2062" b="0" i="0">
                <a:solidFill>
                  <a:schemeClr val="tx1"/>
                </a:solidFill>
                <a:latin typeface="+mn-lt"/>
                <a:cs typeface="CiscoSans ExtraLight"/>
              </a:defRPr>
            </a:lvl1pPr>
            <a:lvl2pPr marL="297856" indent="-117833">
              <a:lnSpc>
                <a:spcPct val="95000"/>
              </a:lnSpc>
              <a:spcBef>
                <a:spcPts val="465"/>
              </a:spcBef>
              <a:buClr>
                <a:schemeClr val="tx1"/>
              </a:buClr>
              <a:buSzPct val="60000"/>
              <a:buFont typeface="Arial"/>
              <a:buChar char="•"/>
              <a:defRPr sz="1856" b="0" i="0">
                <a:solidFill>
                  <a:schemeClr val="tx1"/>
                </a:solidFill>
                <a:latin typeface="+mn-lt"/>
                <a:cs typeface="CiscoSans ExtraLight"/>
              </a:defRPr>
            </a:lvl2pPr>
            <a:lvl3pPr marL="415689" indent="-117833">
              <a:buClr>
                <a:schemeClr val="tx1"/>
              </a:buClr>
              <a:buSzPct val="60000"/>
              <a:buFont typeface="Arial"/>
              <a:buChar char="•"/>
              <a:defRPr sz="1649" b="0" i="0">
                <a:solidFill>
                  <a:schemeClr val="tx1"/>
                </a:solidFill>
                <a:latin typeface="+mn-lt"/>
                <a:cs typeface="CiscoSans ExtraLight"/>
              </a:defRPr>
            </a:lvl3pPr>
            <a:lvl4pPr marL="533523" indent="-117833">
              <a:buClr>
                <a:schemeClr val="tx1"/>
              </a:buClr>
              <a:buSzPct val="60000"/>
              <a:buFont typeface="Arial"/>
              <a:buChar char="•"/>
              <a:defRPr sz="1443" b="0" i="0">
                <a:solidFill>
                  <a:schemeClr val="tx1"/>
                </a:solidFill>
                <a:latin typeface="+mn-lt"/>
                <a:cs typeface="CiscoSans ExtraLight"/>
              </a:defRPr>
            </a:lvl4pPr>
            <a:lvl5pPr marL="651356" indent="-117833">
              <a:buClr>
                <a:schemeClr val="tx1"/>
              </a:buClr>
              <a:buSzPct val="60000"/>
              <a:buFont typeface="Arial"/>
              <a:buChar char="•"/>
              <a:defRPr sz="1237"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943296" y="1290388"/>
            <a:ext cx="4039354" cy="3299101"/>
          </a:xfrm>
          <a:prstGeom prst="rect">
            <a:avLst/>
          </a:prstGeom>
        </p:spPr>
        <p:txBody>
          <a:bodyPr lIns="0" tIns="45710" rIns="0" bIns="45710">
            <a:noAutofit/>
          </a:bodyPr>
          <a:lstStyle>
            <a:lvl1pPr marL="180024" indent="-121106">
              <a:lnSpc>
                <a:spcPct val="95000"/>
              </a:lnSpc>
              <a:spcBef>
                <a:spcPts val="1144"/>
              </a:spcBef>
              <a:buClr>
                <a:schemeClr val="tx1"/>
              </a:buClr>
              <a:buSzPct val="60000"/>
              <a:buFont typeface="Arial"/>
              <a:buChar char="•"/>
              <a:defRPr sz="2062" b="0" i="0" baseline="0">
                <a:solidFill>
                  <a:schemeClr val="tx1"/>
                </a:solidFill>
                <a:latin typeface="+mn-lt"/>
                <a:cs typeface="CiscoSans ExtraLight"/>
              </a:defRPr>
            </a:lvl1pPr>
            <a:lvl2pPr marL="297856" indent="-117833">
              <a:lnSpc>
                <a:spcPct val="95000"/>
              </a:lnSpc>
              <a:spcBef>
                <a:spcPts val="465"/>
              </a:spcBef>
              <a:buClr>
                <a:schemeClr val="tx1"/>
              </a:buClr>
              <a:buSzPct val="60000"/>
              <a:buFont typeface="Arial"/>
              <a:buChar char="•"/>
              <a:defRPr sz="1856" b="0" i="0">
                <a:solidFill>
                  <a:schemeClr val="tx1"/>
                </a:solidFill>
                <a:latin typeface="+mn-lt"/>
                <a:cs typeface="CiscoSans ExtraLight"/>
              </a:defRPr>
            </a:lvl2pPr>
            <a:lvl3pPr marL="415689" indent="-117833">
              <a:buClr>
                <a:schemeClr val="tx1"/>
              </a:buClr>
              <a:buSzPct val="60000"/>
              <a:buFont typeface="Arial"/>
              <a:buChar char="•"/>
              <a:defRPr sz="1649" b="0" i="0">
                <a:solidFill>
                  <a:schemeClr val="tx1"/>
                </a:solidFill>
                <a:latin typeface="+mn-lt"/>
                <a:cs typeface="CiscoSans ExtraLight"/>
              </a:defRPr>
            </a:lvl3pPr>
            <a:lvl4pPr marL="533523" indent="-117833">
              <a:buClr>
                <a:schemeClr val="tx1"/>
              </a:buClr>
              <a:buSzPct val="60000"/>
              <a:buFont typeface="Arial"/>
              <a:buChar char="•"/>
              <a:defRPr sz="1443" b="0" i="0">
                <a:solidFill>
                  <a:schemeClr val="tx1"/>
                </a:solidFill>
                <a:latin typeface="+mn-lt"/>
                <a:cs typeface="CiscoSans ExtraLight"/>
              </a:defRPr>
            </a:lvl4pPr>
            <a:lvl5pPr marL="651356" indent="-117833">
              <a:buClr>
                <a:schemeClr val="tx1"/>
              </a:buClr>
              <a:buSzPct val="60000"/>
              <a:buFont typeface="Arial"/>
              <a:buChar char="•"/>
              <a:defRPr sz="1237"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55017" y="365231"/>
            <a:ext cx="8674382" cy="78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87">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55017" y="365231"/>
            <a:ext cx="8674382" cy="78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87">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54424" y="1285934"/>
            <a:ext cx="8435122" cy="3001286"/>
          </a:xfrm>
          <a:prstGeom prst="rect">
            <a:avLst/>
          </a:prstGeom>
        </p:spPr>
        <p:txBody>
          <a:bodyPr lIns="91420" tIns="45710" rIns="91420" bIns="45710">
            <a:noAutofit/>
          </a:bodyPr>
          <a:lstStyle>
            <a:lvl1pPr marL="0" indent="0" algn="ctr">
              <a:buNone/>
              <a:defRPr sz="2062"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55020" y="4438857"/>
            <a:ext cx="7463287" cy="349089"/>
          </a:xfrm>
          <a:prstGeom prst="rect">
            <a:avLst/>
          </a:prstGeom>
        </p:spPr>
        <p:txBody>
          <a:bodyPr wrap="square" lIns="91420" tIns="45710" rIns="91420" bIns="45710" anchor="b" anchorCtr="0">
            <a:noAutofit/>
          </a:bodyPr>
          <a:lstStyle>
            <a:lvl1pPr algn="l" defTabSz="622233">
              <a:lnSpc>
                <a:spcPct val="100000"/>
              </a:lnSpc>
              <a:spcBef>
                <a:spcPct val="50000"/>
              </a:spcBef>
              <a:buNone/>
              <a:defRPr sz="1443" b="0" i="0">
                <a:solidFill>
                  <a:schemeClr val="tx1"/>
                </a:solidFill>
                <a:latin typeface="+mn-lt"/>
                <a:cs typeface="CiscoSans ExtraLight"/>
              </a:defRPr>
            </a:lvl1pPr>
            <a:lvl2pPr>
              <a:buFont typeface="Arial" pitchFamily="34" charset="0"/>
              <a:buNone/>
              <a:defRPr sz="1134"/>
            </a:lvl2pPr>
            <a:lvl3pPr>
              <a:buFont typeface="Arial" pitchFamily="34" charset="0"/>
              <a:buNone/>
              <a:defRPr sz="1134"/>
            </a:lvl3pPr>
            <a:lvl4pPr>
              <a:buFont typeface="Arial" pitchFamily="34" charset="0"/>
              <a:buNone/>
              <a:defRPr sz="1134"/>
            </a:lvl4pPr>
            <a:lvl5pPr>
              <a:buFont typeface="Arial" pitchFamily="34" charset="0"/>
              <a:buNone/>
              <a:defRPr sz="1134"/>
            </a:lvl5pPr>
          </a:lstStyle>
          <a:p>
            <a:pPr lvl="0"/>
            <a:r>
              <a:rPr lang="en-US" dirty="0"/>
              <a:t>Click to edit Master text styles</a:t>
            </a:r>
          </a:p>
        </p:txBody>
      </p:sp>
      <p:sp>
        <p:nvSpPr>
          <p:cNvPr id="5" name="Title Placeholder 5"/>
          <p:cNvSpPr>
            <a:spLocks noGrp="1"/>
          </p:cNvSpPr>
          <p:nvPr>
            <p:ph type="title"/>
          </p:nvPr>
        </p:nvSpPr>
        <p:spPr bwMode="auto">
          <a:xfrm>
            <a:off x="455017" y="365231"/>
            <a:ext cx="8674382" cy="78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87">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54424" y="1285938"/>
            <a:ext cx="8435122" cy="3005041"/>
          </a:xfrm>
          <a:prstGeom prst="rect">
            <a:avLst/>
          </a:prstGeom>
        </p:spPr>
        <p:txBody>
          <a:bodyPr vert="horz" lIns="91420" tIns="45710" rIns="91420" bIns="45710">
            <a:noAutofit/>
          </a:bodyPr>
          <a:lstStyle>
            <a:lvl1pPr marL="0" indent="0" algn="ctr">
              <a:buNone/>
              <a:defRPr sz="2062"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55020" y="4438857"/>
            <a:ext cx="7463287" cy="349089"/>
          </a:xfrm>
          <a:prstGeom prst="rect">
            <a:avLst/>
          </a:prstGeom>
        </p:spPr>
        <p:txBody>
          <a:bodyPr wrap="square" lIns="91420" tIns="45710" rIns="91420" bIns="45710" anchor="b" anchorCtr="0">
            <a:noAutofit/>
          </a:bodyPr>
          <a:lstStyle>
            <a:lvl1pPr algn="l" defTabSz="622233">
              <a:lnSpc>
                <a:spcPct val="100000"/>
              </a:lnSpc>
              <a:spcBef>
                <a:spcPct val="50000"/>
              </a:spcBef>
              <a:buNone/>
              <a:defRPr sz="1443" b="0" i="0">
                <a:solidFill>
                  <a:schemeClr val="tx1"/>
                </a:solidFill>
                <a:latin typeface="+mn-lt"/>
                <a:cs typeface="CiscoSans ExtraLight"/>
              </a:defRPr>
            </a:lvl1pPr>
            <a:lvl2pPr>
              <a:buFont typeface="Arial" pitchFamily="34" charset="0"/>
              <a:buNone/>
              <a:defRPr sz="1134"/>
            </a:lvl2pPr>
            <a:lvl3pPr>
              <a:buFont typeface="Arial" pitchFamily="34" charset="0"/>
              <a:buNone/>
              <a:defRPr sz="1134"/>
            </a:lvl3pPr>
            <a:lvl4pPr>
              <a:buFont typeface="Arial" pitchFamily="34" charset="0"/>
              <a:buNone/>
              <a:defRPr sz="1134"/>
            </a:lvl4pPr>
            <a:lvl5pPr>
              <a:buFont typeface="Arial" pitchFamily="34" charset="0"/>
              <a:buNone/>
              <a:defRPr sz="1134"/>
            </a:lvl5pPr>
          </a:lstStyle>
          <a:p>
            <a:pPr lvl="0"/>
            <a:r>
              <a:rPr lang="en-US" dirty="0"/>
              <a:t>Click to edit Master text styles</a:t>
            </a:r>
          </a:p>
        </p:txBody>
      </p:sp>
      <p:sp>
        <p:nvSpPr>
          <p:cNvPr id="5" name="Title Placeholder 5"/>
          <p:cNvSpPr>
            <a:spLocks noGrp="1"/>
          </p:cNvSpPr>
          <p:nvPr>
            <p:ph type="title"/>
          </p:nvPr>
        </p:nvSpPr>
        <p:spPr bwMode="auto">
          <a:xfrm>
            <a:off x="455017" y="365231"/>
            <a:ext cx="8674382" cy="78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93372" y="1285936"/>
            <a:ext cx="8606372" cy="3445595"/>
          </a:xfrm>
          <a:prstGeom prst="rect">
            <a:avLst/>
          </a:prstGeom>
        </p:spPr>
        <p:txBody>
          <a:bodyPr lIns="91420" tIns="45710" rIns="91420" bIns="45710">
            <a:noAutofit/>
          </a:bodyPr>
          <a:lstStyle>
            <a:lvl1pPr marL="294522" marR="0" indent="-294522" algn="ctr" defTabSz="471235" rtl="0" eaLnBrk="1" fontAlgn="auto" latinLnBrk="0" hangingPunct="1">
              <a:lnSpc>
                <a:spcPct val="100000"/>
              </a:lnSpc>
              <a:spcBef>
                <a:spcPct val="20000"/>
              </a:spcBef>
              <a:spcAft>
                <a:spcPts val="0"/>
              </a:spcAft>
              <a:buClrTx/>
              <a:buSzTx/>
              <a:buFont typeface="Arial"/>
              <a:buNone/>
              <a:tabLst/>
              <a:defRPr sz="2062" b="0" i="0" baseline="0">
                <a:solidFill>
                  <a:schemeClr val="tx1"/>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55017" y="365231"/>
            <a:ext cx="8674382" cy="78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1" y="2"/>
            <a:ext cx="4760592"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solidFill>
                <a:schemeClr val="bg1"/>
              </a:solidFill>
            </a:endParaRPr>
          </a:p>
        </p:txBody>
      </p:sp>
      <p:sp>
        <p:nvSpPr>
          <p:cNvPr id="4" name="Text Placeholder 3"/>
          <p:cNvSpPr>
            <a:spLocks noGrp="1"/>
          </p:cNvSpPr>
          <p:nvPr>
            <p:ph type="body" sz="quarter" idx="10" hasCustomPrompt="1"/>
          </p:nvPr>
        </p:nvSpPr>
        <p:spPr>
          <a:xfrm>
            <a:off x="480521" y="1781848"/>
            <a:ext cx="3806344" cy="3130860"/>
          </a:xfrm>
          <a:prstGeom prst="rect">
            <a:avLst/>
          </a:prstGeom>
        </p:spPr>
        <p:txBody>
          <a:bodyPr lIns="91420" tIns="45710" rIns="91420" bIns="45710">
            <a:noAutofit/>
          </a:bodyPr>
          <a:lstStyle>
            <a:lvl1pPr marL="180024" indent="-121106">
              <a:lnSpc>
                <a:spcPct val="95000"/>
              </a:lnSpc>
              <a:spcBef>
                <a:spcPts val="1144"/>
              </a:spcBef>
              <a:buClr>
                <a:schemeClr val="tx2"/>
              </a:buClr>
              <a:buSzPct val="60000"/>
              <a:buFont typeface="Arial"/>
              <a:buChar char="•"/>
              <a:defRPr sz="2062" b="0" i="0">
                <a:solidFill>
                  <a:schemeClr val="bg1"/>
                </a:solidFill>
                <a:latin typeface="+mn-lt"/>
                <a:ea typeface="CiscoSansTT Thin" charset="0"/>
                <a:cs typeface="CiscoSansTT Thin" charset="0"/>
              </a:defRPr>
            </a:lvl1pPr>
            <a:lvl2pPr marL="297856" indent="-117833">
              <a:lnSpc>
                <a:spcPct val="95000"/>
              </a:lnSpc>
              <a:spcBef>
                <a:spcPts val="465"/>
              </a:spcBef>
              <a:buClr>
                <a:schemeClr val="tx2"/>
              </a:buClr>
              <a:buSzPct val="60000"/>
              <a:buFont typeface="Arial"/>
              <a:buChar char="•"/>
              <a:defRPr sz="1856" b="0" i="0">
                <a:solidFill>
                  <a:schemeClr val="bg1"/>
                </a:solidFill>
                <a:latin typeface="+mn-lt"/>
                <a:ea typeface="CiscoSansTT Thin" charset="0"/>
                <a:cs typeface="CiscoSansTT Thin" charset="0"/>
              </a:defRPr>
            </a:lvl2pPr>
            <a:lvl3pPr marL="415689" indent="-117833">
              <a:buClr>
                <a:schemeClr val="tx2"/>
              </a:buClr>
              <a:buSzPct val="60000"/>
              <a:buFont typeface="Arial"/>
              <a:buChar char="•"/>
              <a:defRPr sz="1649" b="0" i="0">
                <a:solidFill>
                  <a:schemeClr val="bg1"/>
                </a:solidFill>
                <a:latin typeface="+mn-lt"/>
                <a:ea typeface="CiscoSansTT Thin" charset="0"/>
                <a:cs typeface="CiscoSansTT Thin" charset="0"/>
              </a:defRPr>
            </a:lvl3pPr>
            <a:lvl4pPr marL="533523" indent="-117833">
              <a:buClr>
                <a:schemeClr val="tx2"/>
              </a:buClr>
              <a:buSzPct val="60000"/>
              <a:buFont typeface="Arial"/>
              <a:buChar char="•"/>
              <a:defRPr sz="1443" b="0" i="0">
                <a:solidFill>
                  <a:schemeClr val="bg1"/>
                </a:solidFill>
                <a:latin typeface="+mn-lt"/>
                <a:ea typeface="CiscoSansTT Thin" charset="0"/>
                <a:cs typeface="CiscoSansTT Thin" charset="0"/>
              </a:defRPr>
            </a:lvl4pPr>
            <a:lvl5pPr marL="651356" indent="-117833">
              <a:buClr>
                <a:schemeClr val="tx2"/>
              </a:buClr>
              <a:buSzPct val="60000"/>
              <a:buFont typeface="Arial"/>
              <a:buChar char="•"/>
              <a:defRPr sz="1237"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55020" y="365231"/>
            <a:ext cx="3831846" cy="78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99">
                <a:solidFill>
                  <a:schemeClr val="bg1"/>
                </a:solidFill>
              </a:defRPr>
            </a:lvl1pPr>
          </a:lstStyle>
          <a:p>
            <a:pPr lvl="0"/>
            <a:r>
              <a:rPr lang="en-GB" dirty="0"/>
              <a:t>Click to edit Master title style</a:t>
            </a:r>
          </a:p>
        </p:txBody>
      </p:sp>
      <p:sp>
        <p:nvSpPr>
          <p:cNvPr id="8" name="Rectangle 4"/>
          <p:cNvSpPr>
            <a:spLocks noChangeArrowheads="1"/>
          </p:cNvSpPr>
          <p:nvPr userDrawn="1"/>
        </p:nvSpPr>
        <p:spPr bwMode="ltGray">
          <a:xfrm>
            <a:off x="496504" y="5080008"/>
            <a:ext cx="3709022" cy="159203"/>
          </a:xfrm>
          <a:prstGeom prst="rect">
            <a:avLst/>
          </a:prstGeom>
          <a:noFill/>
          <a:ln w="9525">
            <a:noFill/>
            <a:miter lim="800000"/>
            <a:headEnd/>
            <a:tailEnd/>
          </a:ln>
          <a:effectLst/>
        </p:spPr>
        <p:txBody>
          <a:bodyPr wrap="square" lIns="63495" tIns="31746" rIns="63495" bIns="31746" anchor="b">
            <a:spAutoFit/>
          </a:bodyPr>
          <a:lstStyle/>
          <a:p>
            <a:pPr algn="l" defTabSz="629623" rtl="0" fontAlgn="auto">
              <a:spcBef>
                <a:spcPts val="0"/>
              </a:spcBef>
              <a:spcAft>
                <a:spcPts val="0"/>
              </a:spcAft>
              <a:defRPr/>
            </a:pPr>
            <a:r>
              <a:rPr lang="en-US" sz="618"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mod="1">
    <p:ext uri="{DCECCB84-F9BA-43D5-87BE-67443E8EF086}">
      <p15:sldGuideLst xmlns:p15="http://schemas.microsoft.com/office/powerpoint/2012/main">
        <p15:guide id="2" pos="300" userDrawn="1">
          <p15:clr>
            <a:srgbClr val="FBAE40"/>
          </p15:clr>
        </p15:guide>
        <p15:guide id="3" pos="270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1" y="2"/>
            <a:ext cx="4760592"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latin typeface="+mj-lt"/>
            </a:endParaRPr>
          </a:p>
        </p:txBody>
      </p:sp>
      <p:sp>
        <p:nvSpPr>
          <p:cNvPr id="3" name="Title Placeholder 5"/>
          <p:cNvSpPr>
            <a:spLocks noGrp="1"/>
          </p:cNvSpPr>
          <p:nvPr>
            <p:ph type="title"/>
          </p:nvPr>
        </p:nvSpPr>
        <p:spPr bwMode="auto">
          <a:xfrm>
            <a:off x="435618" y="1773469"/>
            <a:ext cx="3978303" cy="1956929"/>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705363" rtl="0" eaLnBrk="1" fontAlgn="base" hangingPunct="1">
              <a:lnSpc>
                <a:spcPct val="85000"/>
              </a:lnSpc>
              <a:spcBef>
                <a:spcPct val="0"/>
              </a:spcBef>
              <a:spcAft>
                <a:spcPct val="0"/>
              </a:spcAft>
              <a:defRPr lang="en-GB" sz="3299"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298355" y="569076"/>
            <a:ext cx="3691191" cy="4343635"/>
          </a:xfrm>
          <a:prstGeom prst="rect">
            <a:avLst/>
          </a:prstGeom>
        </p:spPr>
        <p:txBody>
          <a:bodyPr lIns="0" rIns="0" anchor="ctr" anchorCtr="0"/>
          <a:lstStyle>
            <a:lvl1pPr marL="175113" indent="-175113">
              <a:lnSpc>
                <a:spcPct val="100000"/>
              </a:lnSpc>
              <a:buClr>
                <a:schemeClr val="tx1"/>
              </a:buClr>
              <a:buSzPct val="60000"/>
              <a:buFont typeface="Arial" panose="020B0604020202020204" pitchFamily="34" charset="0"/>
              <a:buChar char="•"/>
              <a:tabLst>
                <a:tab pos="235666" algn="l"/>
              </a:tabLst>
              <a:defRPr sz="2474"/>
            </a:lvl1pPr>
            <a:lvl2pPr marL="356773" indent="-176750">
              <a:lnSpc>
                <a:spcPct val="100000"/>
              </a:lnSpc>
              <a:buClr>
                <a:schemeClr val="tx1"/>
              </a:buClr>
              <a:buSzPct val="60000"/>
              <a:buFont typeface="Arial" panose="020B0604020202020204" pitchFamily="34" charset="0"/>
              <a:buChar char="•"/>
              <a:defRPr sz="2474"/>
            </a:lvl2pPr>
            <a:lvl3pPr marL="471334" indent="-121106">
              <a:lnSpc>
                <a:spcPct val="100000"/>
              </a:lnSpc>
              <a:buClr>
                <a:schemeClr val="tx1"/>
              </a:buClr>
              <a:buSzPct val="60000"/>
              <a:buFont typeface="Arial" panose="020B0604020202020204" pitchFamily="34" charset="0"/>
              <a:buChar char="•"/>
              <a:defRPr sz="2062"/>
            </a:lvl3pPr>
            <a:lvl4pPr marL="592439" indent="-121106">
              <a:lnSpc>
                <a:spcPct val="100000"/>
              </a:lnSpc>
              <a:buClr>
                <a:schemeClr val="tx1"/>
              </a:buClr>
              <a:buSzPct val="60000"/>
              <a:buFont typeface="Arial" panose="020B0604020202020204" pitchFamily="34" charset="0"/>
              <a:buChar char="•"/>
              <a:tabLst/>
              <a:defRPr sz="1856"/>
            </a:lvl4pPr>
            <a:lvl5pPr marL="767554" indent="-116198">
              <a:lnSpc>
                <a:spcPct val="100000"/>
              </a:lnSpc>
              <a:buClr>
                <a:schemeClr val="tx1"/>
              </a:buClr>
              <a:buSzPct val="60000"/>
              <a:buFont typeface="Arial" panose="020B0604020202020204" pitchFamily="34" charset="0"/>
              <a:buChar char="•"/>
              <a:defRPr sz="185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96505" y="5080008"/>
            <a:ext cx="3603418" cy="159203"/>
          </a:xfrm>
          <a:prstGeom prst="rect">
            <a:avLst/>
          </a:prstGeom>
          <a:noFill/>
          <a:ln w="9525">
            <a:noFill/>
            <a:miter lim="800000"/>
            <a:headEnd/>
            <a:tailEnd/>
          </a:ln>
          <a:effectLst/>
        </p:spPr>
        <p:txBody>
          <a:bodyPr wrap="square" lIns="63495" tIns="31746" rIns="63495" bIns="31746" anchor="b">
            <a:spAutoFit/>
          </a:bodyPr>
          <a:lstStyle/>
          <a:p>
            <a:pPr algn="l" defTabSz="629623" rtl="0" fontAlgn="auto">
              <a:spcBef>
                <a:spcPts val="0"/>
              </a:spcBef>
              <a:spcAft>
                <a:spcPts val="0"/>
              </a:spcAft>
              <a:defRPr/>
            </a:pPr>
            <a:r>
              <a:rPr lang="en-US" sz="618"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mod="1">
    <p:ext uri="{DCECCB84-F9BA-43D5-87BE-67443E8EF086}">
      <p15:sldGuideLst xmlns:p15="http://schemas.microsoft.com/office/powerpoint/2012/main">
        <p15:guide id="1" orient="horz" pos="1117" userDrawn="1">
          <p15:clr>
            <a:srgbClr val="FBAE40"/>
          </p15:clr>
        </p15:guide>
        <p15:guide id="2" pos="274" userDrawn="1">
          <p15:clr>
            <a:srgbClr val="FBAE40"/>
          </p15:clr>
        </p15:guide>
        <p15:guide id="3" orient="horz" pos="2350" userDrawn="1">
          <p15:clr>
            <a:srgbClr val="FBAE40"/>
          </p15:clr>
        </p15:guide>
        <p15:guide id="4" pos="278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2"/>
            <a:ext cx="4760592"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solidFill>
                <a:schemeClr val="bg1"/>
              </a:solidFill>
              <a:latin typeface="+mj-lt"/>
            </a:endParaRPr>
          </a:p>
        </p:txBody>
      </p:sp>
      <p:sp>
        <p:nvSpPr>
          <p:cNvPr id="3" name="Title Placeholder 5"/>
          <p:cNvSpPr>
            <a:spLocks noGrp="1"/>
          </p:cNvSpPr>
          <p:nvPr>
            <p:ph type="title"/>
          </p:nvPr>
        </p:nvSpPr>
        <p:spPr bwMode="auto">
          <a:xfrm>
            <a:off x="455020" y="546311"/>
            <a:ext cx="3958901" cy="70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705363" rtl="0" eaLnBrk="1" fontAlgn="base" hangingPunct="1">
              <a:lnSpc>
                <a:spcPct val="85000"/>
              </a:lnSpc>
              <a:spcBef>
                <a:spcPct val="0"/>
              </a:spcBef>
              <a:spcAft>
                <a:spcPct val="0"/>
              </a:spcAft>
              <a:defRPr lang="en-GB" sz="3299"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298355" y="546309"/>
            <a:ext cx="3691191" cy="4366398"/>
          </a:xfrm>
          <a:prstGeom prst="rect">
            <a:avLst/>
          </a:prstGeom>
        </p:spPr>
        <p:txBody>
          <a:bodyPr lIns="0" rIns="0"/>
          <a:lstStyle>
            <a:lvl1pPr marL="117833" indent="-117833">
              <a:lnSpc>
                <a:spcPct val="100000"/>
              </a:lnSpc>
              <a:buClr>
                <a:schemeClr val="tx1"/>
              </a:buClr>
              <a:buSzPct val="60000"/>
              <a:defRPr sz="2062"/>
            </a:lvl1pPr>
            <a:lvl2pPr marL="235666" indent="-117833">
              <a:lnSpc>
                <a:spcPct val="100000"/>
              </a:lnSpc>
              <a:buClr>
                <a:schemeClr val="tx1"/>
              </a:buClr>
              <a:buSzPct val="60000"/>
              <a:defRPr sz="2062"/>
            </a:lvl2pPr>
            <a:lvl3pPr marL="353500" indent="-117833">
              <a:lnSpc>
                <a:spcPct val="100000"/>
              </a:lnSpc>
              <a:buClr>
                <a:schemeClr val="tx1"/>
              </a:buClr>
              <a:buSzPct val="60000"/>
              <a:defRPr sz="1856"/>
            </a:lvl3pPr>
            <a:lvl4pPr marL="471334" indent="-127653">
              <a:lnSpc>
                <a:spcPct val="100000"/>
              </a:lnSpc>
              <a:buClr>
                <a:schemeClr val="tx1"/>
              </a:buClr>
              <a:buSzPct val="60000"/>
              <a:defRPr sz="1649"/>
            </a:lvl4pPr>
            <a:lvl5pPr marL="592439" indent="-121106">
              <a:lnSpc>
                <a:spcPct val="100000"/>
              </a:lnSpc>
              <a:buClr>
                <a:schemeClr val="tx1"/>
              </a:buClr>
              <a:buSzPct val="60000"/>
              <a:defRPr sz="16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55020" y="1776133"/>
            <a:ext cx="3958901" cy="3136574"/>
          </a:xfrm>
          <a:prstGeom prst="rect">
            <a:avLst/>
          </a:prstGeom>
        </p:spPr>
        <p:txBody>
          <a:bodyPr/>
          <a:lstStyle>
            <a:lvl1pPr marL="117833" indent="-117833">
              <a:buClr>
                <a:schemeClr val="tx2"/>
              </a:buClr>
              <a:buSzPct val="60000"/>
              <a:defRPr lang="en-US" sz="2062" kern="1200" dirty="0" smtClean="0">
                <a:solidFill>
                  <a:schemeClr val="bg1"/>
                </a:solidFill>
                <a:latin typeface="+mn-lt"/>
                <a:ea typeface="ＭＳ Ｐゴシック" charset="0"/>
                <a:cs typeface="CiscoSans"/>
              </a:defRPr>
            </a:lvl1pPr>
            <a:lvl2pPr marL="235666" indent="-117833">
              <a:buClr>
                <a:schemeClr val="tx2"/>
              </a:buClr>
              <a:buSzPct val="60000"/>
              <a:defRPr sz="2062">
                <a:solidFill>
                  <a:schemeClr val="bg1"/>
                </a:solidFill>
              </a:defRPr>
            </a:lvl2pPr>
            <a:lvl3pPr marL="353500" indent="-117833">
              <a:buClr>
                <a:schemeClr val="tx2"/>
              </a:buClr>
              <a:buSzPct val="60000"/>
              <a:defRPr sz="1856">
                <a:solidFill>
                  <a:schemeClr val="bg1"/>
                </a:solidFill>
              </a:defRPr>
            </a:lvl3pPr>
            <a:lvl4pPr marL="471334" indent="-127653">
              <a:buClr>
                <a:schemeClr val="tx2"/>
              </a:buClr>
              <a:buSzPct val="60000"/>
              <a:defRPr sz="1649">
                <a:solidFill>
                  <a:schemeClr val="bg1"/>
                </a:solidFill>
              </a:defRPr>
            </a:lvl4pPr>
            <a:lvl5pPr marL="592439" indent="-121106">
              <a:buClr>
                <a:schemeClr val="tx2"/>
              </a:buClr>
              <a:buSzPct val="60000"/>
              <a:defRPr sz="164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96505" y="5080008"/>
            <a:ext cx="3491601" cy="159203"/>
          </a:xfrm>
          <a:prstGeom prst="rect">
            <a:avLst/>
          </a:prstGeom>
          <a:noFill/>
          <a:ln w="9525">
            <a:noFill/>
            <a:miter lim="800000"/>
            <a:headEnd/>
            <a:tailEnd/>
          </a:ln>
          <a:effectLst/>
        </p:spPr>
        <p:txBody>
          <a:bodyPr wrap="square" lIns="63495" tIns="31746" rIns="63495" bIns="31746" anchor="b">
            <a:spAutoFit/>
          </a:bodyPr>
          <a:lstStyle/>
          <a:p>
            <a:pPr algn="l" defTabSz="629623" rtl="0" fontAlgn="auto">
              <a:spcBef>
                <a:spcPts val="0"/>
              </a:spcBef>
              <a:spcAft>
                <a:spcPts val="0"/>
              </a:spcAft>
              <a:defRPr/>
            </a:pPr>
            <a:r>
              <a:rPr lang="en-US" sz="618"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mod="1">
    <p:ext uri="{DCECCB84-F9BA-43D5-87BE-67443E8EF086}">
      <p15:sldGuideLst xmlns:p15="http://schemas.microsoft.com/office/powerpoint/2012/main">
        <p15:guide id="4" pos="278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1" y="2"/>
            <a:ext cx="9504363"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32838" y="979546"/>
            <a:ext cx="7897480" cy="2750001"/>
          </a:xfrm>
          <a:prstGeom prst="rect">
            <a:avLst/>
          </a:prstGeom>
          <a:noFill/>
        </p:spPr>
        <p:txBody>
          <a:bodyPr anchor="b">
            <a:noAutofit/>
          </a:bodyPr>
          <a:lstStyle>
            <a:lvl1pPr marL="0" indent="0" algn="l">
              <a:lnSpc>
                <a:spcPct val="90000"/>
              </a:lnSpc>
              <a:buFont typeface="Arial" panose="020B0604020202020204" pitchFamily="34" charset="0"/>
              <a:buNone/>
              <a:defRPr sz="4741"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2"/>
            <a:ext cx="4760592"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p>
        </p:txBody>
      </p:sp>
      <p:sp>
        <p:nvSpPr>
          <p:cNvPr id="3" name="Title Placeholder 5"/>
          <p:cNvSpPr>
            <a:spLocks noGrp="1"/>
          </p:cNvSpPr>
          <p:nvPr>
            <p:ph type="title"/>
          </p:nvPr>
        </p:nvSpPr>
        <p:spPr bwMode="auto">
          <a:xfrm>
            <a:off x="455020" y="1776017"/>
            <a:ext cx="3958901" cy="1951833"/>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705363" rtl="0" eaLnBrk="1" fontAlgn="base" hangingPunct="1">
              <a:lnSpc>
                <a:spcPct val="85000"/>
              </a:lnSpc>
              <a:spcBef>
                <a:spcPct val="0"/>
              </a:spcBef>
              <a:spcAft>
                <a:spcPct val="0"/>
              </a:spcAft>
              <a:defRPr lang="en-GB" sz="3299"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290105" y="569075"/>
            <a:ext cx="3699441" cy="3600593"/>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290105" y="4346968"/>
            <a:ext cx="3699441" cy="561938"/>
          </a:xfrm>
          <a:prstGeom prst="rect">
            <a:avLst/>
          </a:prstGeom>
        </p:spPr>
        <p:txBody>
          <a:bodyPr lIns="0" tIns="0" rIns="0" bIns="0"/>
          <a:lstStyle>
            <a:lvl1pPr marL="0" indent="0">
              <a:buNone/>
              <a:defRPr sz="1443"/>
            </a:lvl1pPr>
          </a:lstStyle>
          <a:p>
            <a:pPr lvl="0"/>
            <a:r>
              <a:rPr lang="en-US" dirty="0"/>
              <a:t>Click to edit Master text styles</a:t>
            </a:r>
          </a:p>
        </p:txBody>
      </p:sp>
      <p:sp>
        <p:nvSpPr>
          <p:cNvPr id="8" name="Rectangle 4"/>
          <p:cNvSpPr>
            <a:spLocks noChangeArrowheads="1"/>
          </p:cNvSpPr>
          <p:nvPr userDrawn="1"/>
        </p:nvSpPr>
        <p:spPr bwMode="ltGray">
          <a:xfrm>
            <a:off x="496505" y="5080008"/>
            <a:ext cx="3491601" cy="159203"/>
          </a:xfrm>
          <a:prstGeom prst="rect">
            <a:avLst/>
          </a:prstGeom>
          <a:noFill/>
          <a:ln w="9525">
            <a:noFill/>
            <a:miter lim="800000"/>
            <a:headEnd/>
            <a:tailEnd/>
          </a:ln>
          <a:effectLst/>
        </p:spPr>
        <p:txBody>
          <a:bodyPr wrap="square" lIns="63495" tIns="31746" rIns="63495" bIns="31746" anchor="b">
            <a:spAutoFit/>
          </a:bodyPr>
          <a:lstStyle/>
          <a:p>
            <a:pPr algn="l" defTabSz="629623" rtl="0" fontAlgn="auto">
              <a:spcBef>
                <a:spcPts val="0"/>
              </a:spcBef>
              <a:spcAft>
                <a:spcPts val="0"/>
              </a:spcAft>
              <a:defRPr/>
            </a:pPr>
            <a:r>
              <a:rPr lang="en-US" sz="618"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mod="1">
    <p:ext uri="{DCECCB84-F9BA-43D5-87BE-67443E8EF086}">
      <p15:sldGuideLst xmlns:p15="http://schemas.microsoft.com/office/powerpoint/2012/main">
        <p15:guide id="1" orient="horz" pos="1117" userDrawn="1">
          <p15:clr>
            <a:srgbClr val="FBAE40"/>
          </p15:clr>
        </p15:guide>
        <p15:guide id="2" pos="274" userDrawn="1">
          <p15:clr>
            <a:srgbClr val="FBAE40"/>
          </p15:clr>
        </p15:guide>
        <p15:guide id="3" orient="horz" pos="2347" userDrawn="1">
          <p15:clr>
            <a:srgbClr val="FBAE40"/>
          </p15:clr>
        </p15:guide>
        <p15:guide id="4" pos="2781" userDrawn="1">
          <p15:clr>
            <a:srgbClr val="FBAE40"/>
          </p15:clr>
        </p15:guide>
        <p15:guide id="7" pos="333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2"/>
            <a:ext cx="4760592"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solidFill>
                <a:schemeClr val="tx2"/>
              </a:solidFill>
            </a:endParaRPr>
          </a:p>
        </p:txBody>
      </p:sp>
      <p:sp>
        <p:nvSpPr>
          <p:cNvPr id="3" name="Title Placeholder 5"/>
          <p:cNvSpPr>
            <a:spLocks noGrp="1"/>
          </p:cNvSpPr>
          <p:nvPr>
            <p:ph type="title"/>
          </p:nvPr>
        </p:nvSpPr>
        <p:spPr bwMode="auto">
          <a:xfrm>
            <a:off x="455020" y="1776017"/>
            <a:ext cx="3958901" cy="1951833"/>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705363" rtl="0" eaLnBrk="1" fontAlgn="base" hangingPunct="1">
              <a:lnSpc>
                <a:spcPct val="85000"/>
              </a:lnSpc>
              <a:spcBef>
                <a:spcPct val="0"/>
              </a:spcBef>
              <a:spcAft>
                <a:spcPct val="0"/>
              </a:spcAft>
              <a:defRPr lang="en-GB" sz="3299"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290105" y="569075"/>
            <a:ext cx="3699441" cy="4343633"/>
          </a:xfrm>
          <a:prstGeom prst="rect">
            <a:avLst/>
          </a:prstGeom>
        </p:spPr>
        <p:txBody>
          <a:bodyPr anchor="ctr" anchorCtr="0"/>
          <a:lstStyle>
            <a:lvl1pPr marL="0" indent="0" algn="ctr">
              <a:buNone/>
              <a:defRPr/>
            </a:lvl1pPr>
          </a:lstStyle>
          <a:p>
            <a:endParaRPr lang="en-US" dirty="0"/>
          </a:p>
        </p:txBody>
      </p:sp>
      <p:sp>
        <p:nvSpPr>
          <p:cNvPr id="6" name="Rectangle 4"/>
          <p:cNvSpPr>
            <a:spLocks noChangeArrowheads="1"/>
          </p:cNvSpPr>
          <p:nvPr userDrawn="1"/>
        </p:nvSpPr>
        <p:spPr bwMode="ltGray">
          <a:xfrm>
            <a:off x="496505" y="5080008"/>
            <a:ext cx="3491601" cy="159203"/>
          </a:xfrm>
          <a:prstGeom prst="rect">
            <a:avLst/>
          </a:prstGeom>
          <a:noFill/>
          <a:ln w="9525">
            <a:noFill/>
            <a:miter lim="800000"/>
            <a:headEnd/>
            <a:tailEnd/>
          </a:ln>
          <a:effectLst/>
        </p:spPr>
        <p:txBody>
          <a:bodyPr wrap="square" lIns="63495" tIns="31746" rIns="63495" bIns="31746" anchor="b">
            <a:spAutoFit/>
          </a:bodyPr>
          <a:lstStyle/>
          <a:p>
            <a:pPr algn="l" defTabSz="629623" rtl="0" fontAlgn="auto">
              <a:spcBef>
                <a:spcPts val="0"/>
              </a:spcBef>
              <a:spcAft>
                <a:spcPts val="0"/>
              </a:spcAft>
              <a:defRPr/>
            </a:pPr>
            <a:r>
              <a:rPr lang="en-US" sz="618"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mod="1">
    <p:ext uri="{DCECCB84-F9BA-43D5-87BE-67443E8EF086}">
      <p15:sldGuideLst xmlns:p15="http://schemas.microsoft.com/office/powerpoint/2012/main">
        <p15:guide id="1" orient="horz" pos="1117" userDrawn="1">
          <p15:clr>
            <a:srgbClr val="FBAE40"/>
          </p15:clr>
        </p15:guide>
        <p15:guide id="2" pos="274" userDrawn="1">
          <p15:clr>
            <a:srgbClr val="FBAE40"/>
          </p15:clr>
        </p15:guide>
        <p15:guide id="3" orient="horz" pos="2347" userDrawn="1">
          <p15:clr>
            <a:srgbClr val="FBAE40"/>
          </p15:clr>
        </p15:guide>
        <p15:guide id="4" pos="2781" userDrawn="1">
          <p15:clr>
            <a:srgbClr val="FBAE40"/>
          </p15:clr>
        </p15:guide>
        <p15:guide id="7" pos="333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2"/>
            <a:ext cx="4760592"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solidFill>
                <a:schemeClr val="bg1"/>
              </a:solidFill>
            </a:endParaRPr>
          </a:p>
        </p:txBody>
      </p:sp>
      <p:sp>
        <p:nvSpPr>
          <p:cNvPr id="3" name="Title Placeholder 5"/>
          <p:cNvSpPr>
            <a:spLocks noGrp="1"/>
          </p:cNvSpPr>
          <p:nvPr>
            <p:ph type="title"/>
          </p:nvPr>
        </p:nvSpPr>
        <p:spPr bwMode="auto">
          <a:xfrm>
            <a:off x="455020" y="1776017"/>
            <a:ext cx="3958901" cy="1951833"/>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705363" rtl="0" eaLnBrk="1" fontAlgn="base" hangingPunct="1">
              <a:lnSpc>
                <a:spcPct val="85000"/>
              </a:lnSpc>
              <a:spcBef>
                <a:spcPct val="0"/>
              </a:spcBef>
              <a:spcAft>
                <a:spcPct val="0"/>
              </a:spcAft>
              <a:defRPr lang="en-GB" sz="3299" kern="1200" dirty="0">
                <a:solidFill>
                  <a:schemeClr val="tx1"/>
                </a:solidFill>
                <a:latin typeface="+mj-lt"/>
                <a:ea typeface="ＭＳ Ｐゴシック" charset="0"/>
                <a:cs typeface="Tipo de letra del sistema Fina" charset="0"/>
              </a:defRPr>
            </a:lvl1pPr>
          </a:lstStyle>
          <a:p>
            <a:pPr lvl="0"/>
            <a:r>
              <a:rPr lang="en-GB" dirty="0"/>
              <a:t>Click to edit Master title style</a:t>
            </a:r>
          </a:p>
        </p:txBody>
      </p:sp>
      <p:sp>
        <p:nvSpPr>
          <p:cNvPr id="5" name="Rectangle 4"/>
          <p:cNvSpPr>
            <a:spLocks noChangeArrowheads="1"/>
          </p:cNvSpPr>
          <p:nvPr userDrawn="1"/>
        </p:nvSpPr>
        <p:spPr bwMode="ltGray">
          <a:xfrm>
            <a:off x="496505" y="5080008"/>
            <a:ext cx="3491601" cy="159203"/>
          </a:xfrm>
          <a:prstGeom prst="rect">
            <a:avLst/>
          </a:prstGeom>
          <a:noFill/>
          <a:ln w="9525">
            <a:noFill/>
            <a:miter lim="800000"/>
            <a:headEnd/>
            <a:tailEnd/>
          </a:ln>
          <a:effectLst/>
        </p:spPr>
        <p:txBody>
          <a:bodyPr wrap="square" lIns="63495" tIns="31746" rIns="63495" bIns="31746" anchor="b">
            <a:spAutoFit/>
          </a:bodyPr>
          <a:lstStyle/>
          <a:p>
            <a:pPr algn="l" defTabSz="629623" rtl="0" fontAlgn="auto">
              <a:spcBef>
                <a:spcPts val="0"/>
              </a:spcBef>
              <a:spcAft>
                <a:spcPts val="0"/>
              </a:spcAft>
              <a:defRPr/>
            </a:pPr>
            <a:r>
              <a:rPr lang="en-US" sz="618"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mod="1">
    <p:ext uri="{DCECCB84-F9BA-43D5-87BE-67443E8EF086}">
      <p15:sldGuideLst xmlns:p15="http://schemas.microsoft.com/office/powerpoint/2012/main">
        <p15:guide id="1" orient="horz" pos="1117" userDrawn="1">
          <p15:clr>
            <a:srgbClr val="FBAE40"/>
          </p15:clr>
        </p15:guide>
        <p15:guide id="3" orient="horz" pos="2347" userDrawn="1">
          <p15:clr>
            <a:srgbClr val="FBAE40"/>
          </p15:clr>
        </p15:guide>
        <p15:guide id="4" pos="2781" userDrawn="1">
          <p15:clr>
            <a:srgbClr val="FBAE40"/>
          </p15:clr>
        </p15:guide>
        <p15:guide id="7" pos="333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2"/>
            <a:ext cx="4760592"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solidFill>
                <a:schemeClr val="tx1"/>
              </a:solidFill>
            </a:endParaRPr>
          </a:p>
        </p:txBody>
      </p:sp>
      <p:sp>
        <p:nvSpPr>
          <p:cNvPr id="3" name="Title Placeholder 5"/>
          <p:cNvSpPr>
            <a:spLocks noGrp="1"/>
          </p:cNvSpPr>
          <p:nvPr>
            <p:ph type="title"/>
          </p:nvPr>
        </p:nvSpPr>
        <p:spPr bwMode="auto">
          <a:xfrm>
            <a:off x="455020" y="1776017"/>
            <a:ext cx="3958901" cy="195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705363" rtl="0" eaLnBrk="1" fontAlgn="base" hangingPunct="1">
              <a:lnSpc>
                <a:spcPct val="85000"/>
              </a:lnSpc>
              <a:spcBef>
                <a:spcPct val="0"/>
              </a:spcBef>
              <a:spcAft>
                <a:spcPct val="0"/>
              </a:spcAft>
              <a:defRPr lang="en-GB" sz="3299" kern="1200" dirty="0">
                <a:solidFill>
                  <a:schemeClr val="tx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760594" y="2"/>
            <a:ext cx="4743770" cy="5503863"/>
          </a:xfrm>
          <a:prstGeom prst="rect">
            <a:avLst/>
          </a:prstGeom>
        </p:spPr>
        <p:txBody>
          <a:bodyPr anchor="ctr" anchorCtr="0"/>
          <a:lstStyle>
            <a:lvl1pPr marL="0" indent="0" algn="ctr">
              <a:buNone/>
              <a:defRPr/>
            </a:lvl1pPr>
          </a:lstStyle>
          <a:p>
            <a:endParaRPr lang="en-US" dirty="0"/>
          </a:p>
        </p:txBody>
      </p:sp>
      <p:sp>
        <p:nvSpPr>
          <p:cNvPr id="6" name="Rectangle 4"/>
          <p:cNvSpPr>
            <a:spLocks noChangeArrowheads="1"/>
          </p:cNvSpPr>
          <p:nvPr userDrawn="1"/>
        </p:nvSpPr>
        <p:spPr bwMode="ltGray">
          <a:xfrm>
            <a:off x="496505" y="5080008"/>
            <a:ext cx="3491601" cy="159203"/>
          </a:xfrm>
          <a:prstGeom prst="rect">
            <a:avLst/>
          </a:prstGeom>
          <a:noFill/>
          <a:ln w="9525">
            <a:noFill/>
            <a:miter lim="800000"/>
            <a:headEnd/>
            <a:tailEnd/>
          </a:ln>
          <a:effectLst/>
        </p:spPr>
        <p:txBody>
          <a:bodyPr wrap="square" lIns="63495" tIns="31746" rIns="63495" bIns="31746" anchor="b">
            <a:spAutoFit/>
          </a:bodyPr>
          <a:lstStyle/>
          <a:p>
            <a:pPr algn="l" defTabSz="629623" rtl="0" fontAlgn="auto">
              <a:spcBef>
                <a:spcPts val="0"/>
              </a:spcBef>
              <a:spcAft>
                <a:spcPts val="0"/>
              </a:spcAft>
              <a:defRPr/>
            </a:pPr>
            <a:r>
              <a:rPr lang="en-US" sz="618"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mod="1">
    <p:ext uri="{DCECCB84-F9BA-43D5-87BE-67443E8EF086}">
      <p15:sldGuideLst xmlns:p15="http://schemas.microsoft.com/office/powerpoint/2012/main">
        <p15:guide id="1" orient="horz" pos="1117" userDrawn="1">
          <p15:clr>
            <a:srgbClr val="FBAE40"/>
          </p15:clr>
        </p15:guide>
        <p15:guide id="3" orient="horz" pos="2347" userDrawn="1">
          <p15:clr>
            <a:srgbClr val="FBAE40"/>
          </p15:clr>
        </p15:guide>
        <p15:guide id="4" pos="2781" userDrawn="1">
          <p15:clr>
            <a:srgbClr val="FBAE40"/>
          </p15:clr>
        </p15:guide>
        <p15:guide id="7" pos="333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1" y="2"/>
            <a:ext cx="4760592"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p>
        </p:txBody>
      </p:sp>
      <p:sp>
        <p:nvSpPr>
          <p:cNvPr id="3" name="Title Placeholder 5"/>
          <p:cNvSpPr>
            <a:spLocks noGrp="1"/>
          </p:cNvSpPr>
          <p:nvPr>
            <p:ph type="title"/>
          </p:nvPr>
        </p:nvSpPr>
        <p:spPr bwMode="auto">
          <a:xfrm>
            <a:off x="455020" y="1776017"/>
            <a:ext cx="3958901" cy="195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705363" rtl="0" eaLnBrk="1" fontAlgn="base" hangingPunct="1">
              <a:lnSpc>
                <a:spcPct val="85000"/>
              </a:lnSpc>
              <a:spcBef>
                <a:spcPct val="0"/>
              </a:spcBef>
              <a:spcAft>
                <a:spcPct val="0"/>
              </a:spcAft>
              <a:defRPr lang="en-GB" sz="3299" kern="1200" dirty="0">
                <a:solidFill>
                  <a:schemeClr val="tx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290105" y="538496"/>
            <a:ext cx="3699441" cy="4374212"/>
          </a:xfrm>
          <a:prstGeom prst="rect">
            <a:avLst/>
          </a:prstGeom>
        </p:spPr>
        <p:txBody>
          <a:bodyPr anchor="ctr" anchorCtr="0"/>
          <a:lstStyle>
            <a:lvl1pPr marL="0" indent="0" algn="ctr">
              <a:buNone/>
              <a:defRPr/>
            </a:lvl1pPr>
          </a:lstStyle>
          <a:p>
            <a:endParaRPr lang="en-US"/>
          </a:p>
        </p:txBody>
      </p:sp>
      <p:sp>
        <p:nvSpPr>
          <p:cNvPr id="7" name="Rectangle 4"/>
          <p:cNvSpPr>
            <a:spLocks noChangeArrowheads="1"/>
          </p:cNvSpPr>
          <p:nvPr userDrawn="1"/>
        </p:nvSpPr>
        <p:spPr bwMode="ltGray">
          <a:xfrm>
            <a:off x="496505" y="5080008"/>
            <a:ext cx="3491601" cy="159203"/>
          </a:xfrm>
          <a:prstGeom prst="rect">
            <a:avLst/>
          </a:prstGeom>
          <a:noFill/>
          <a:ln w="9525">
            <a:noFill/>
            <a:miter lim="800000"/>
            <a:headEnd/>
            <a:tailEnd/>
          </a:ln>
          <a:effectLst/>
        </p:spPr>
        <p:txBody>
          <a:bodyPr wrap="square" lIns="63495" tIns="31746" rIns="63495" bIns="31746" anchor="b">
            <a:spAutoFit/>
          </a:bodyPr>
          <a:lstStyle/>
          <a:p>
            <a:pPr algn="l" defTabSz="629623" rtl="0" fontAlgn="auto">
              <a:spcBef>
                <a:spcPts val="0"/>
              </a:spcBef>
              <a:spcAft>
                <a:spcPts val="0"/>
              </a:spcAft>
              <a:defRPr/>
            </a:pPr>
            <a:r>
              <a:rPr lang="en-US" sz="618"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mod="1">
    <p:ext uri="{DCECCB84-F9BA-43D5-87BE-67443E8EF086}">
      <p15:sldGuideLst xmlns:p15="http://schemas.microsoft.com/office/powerpoint/2012/main">
        <p15:guide id="3" orient="horz" pos="2350" userDrawn="1">
          <p15:clr>
            <a:srgbClr val="FBAE40"/>
          </p15:clr>
        </p15:guide>
        <p15:guide id="4" pos="2781" userDrawn="1">
          <p15:clr>
            <a:srgbClr val="FBAE40"/>
          </p15:clr>
        </p15:guide>
        <p15:guide id="7" pos="333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1" y="2"/>
            <a:ext cx="4760592"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p>
        </p:txBody>
      </p:sp>
      <p:sp>
        <p:nvSpPr>
          <p:cNvPr id="3" name="Title Placeholder 5"/>
          <p:cNvSpPr>
            <a:spLocks noGrp="1"/>
          </p:cNvSpPr>
          <p:nvPr>
            <p:ph type="title"/>
          </p:nvPr>
        </p:nvSpPr>
        <p:spPr bwMode="auto">
          <a:xfrm>
            <a:off x="455020" y="1776017"/>
            <a:ext cx="3958901" cy="195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705363" rtl="0" eaLnBrk="1" fontAlgn="base" hangingPunct="1">
              <a:lnSpc>
                <a:spcPct val="85000"/>
              </a:lnSpc>
              <a:spcBef>
                <a:spcPct val="0"/>
              </a:spcBef>
              <a:spcAft>
                <a:spcPct val="0"/>
              </a:spcAft>
              <a:defRPr lang="en-GB" sz="3299" kern="1200" dirty="0">
                <a:solidFill>
                  <a:schemeClr val="tx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290105" y="538496"/>
            <a:ext cx="3699441" cy="4374212"/>
          </a:xfrm>
          <a:prstGeom prst="rect">
            <a:avLst/>
          </a:prstGeom>
        </p:spPr>
        <p:txBody>
          <a:bodyPr anchor="ctr" anchorCtr="0"/>
          <a:lstStyle>
            <a:lvl1pPr marL="0" indent="0" algn="ctr">
              <a:buNone/>
              <a:defRPr/>
            </a:lvl1pPr>
          </a:lstStyle>
          <a:p>
            <a:endParaRPr lang="en-US"/>
          </a:p>
        </p:txBody>
      </p:sp>
      <p:sp>
        <p:nvSpPr>
          <p:cNvPr id="6" name="Rectangle 4"/>
          <p:cNvSpPr>
            <a:spLocks noChangeArrowheads="1"/>
          </p:cNvSpPr>
          <p:nvPr userDrawn="1"/>
        </p:nvSpPr>
        <p:spPr bwMode="ltGray">
          <a:xfrm>
            <a:off x="496505" y="5080008"/>
            <a:ext cx="3491601" cy="159203"/>
          </a:xfrm>
          <a:prstGeom prst="rect">
            <a:avLst/>
          </a:prstGeom>
          <a:noFill/>
          <a:ln w="9525">
            <a:noFill/>
            <a:miter lim="800000"/>
            <a:headEnd/>
            <a:tailEnd/>
          </a:ln>
          <a:effectLst/>
        </p:spPr>
        <p:txBody>
          <a:bodyPr wrap="square" lIns="63495" tIns="31746" rIns="63495" bIns="31746" anchor="b">
            <a:spAutoFit/>
          </a:bodyPr>
          <a:lstStyle/>
          <a:p>
            <a:pPr algn="l" defTabSz="629623" rtl="0" fontAlgn="auto">
              <a:spcBef>
                <a:spcPts val="0"/>
              </a:spcBef>
              <a:spcAft>
                <a:spcPts val="0"/>
              </a:spcAft>
              <a:defRPr/>
            </a:pPr>
            <a:r>
              <a:rPr lang="en-US" sz="618"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mod="1">
    <p:ext uri="{DCECCB84-F9BA-43D5-87BE-67443E8EF086}">
      <p15:sldGuideLst xmlns:p15="http://schemas.microsoft.com/office/powerpoint/2012/main">
        <p15:guide id="1" orient="horz" pos="1117" userDrawn="1">
          <p15:clr>
            <a:srgbClr val="FBAE40"/>
          </p15:clr>
        </p15:guide>
        <p15:guide id="3" orient="horz" pos="2350" userDrawn="1">
          <p15:clr>
            <a:srgbClr val="FBAE40"/>
          </p15:clr>
        </p15:guide>
        <p15:guide id="4" pos="2781" userDrawn="1">
          <p15:clr>
            <a:srgbClr val="FBAE40"/>
          </p15:clr>
        </p15:guide>
        <p15:guide id="7" pos="333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1" y="2"/>
            <a:ext cx="9504363"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911294" y="2278246"/>
            <a:ext cx="1681777" cy="919794"/>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4271" tIns="47136" rIns="94271" bIns="47136"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2_Half Page photo">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512118" y="3268526"/>
            <a:ext cx="8648225" cy="574644"/>
          </a:xfrm>
          <a:prstGeom prst="rect">
            <a:avLst/>
          </a:prstGeom>
        </p:spPr>
        <p:txBody>
          <a:bodyPr vert="horz">
            <a:spAutoFit/>
          </a:bodyPr>
          <a:lstStyle>
            <a:lvl1pPr marL="0" indent="0">
              <a:buNone/>
              <a:defRPr sz="3299" baseline="0">
                <a:solidFill>
                  <a:schemeClr val="tx1"/>
                </a:solidFill>
              </a:defRPr>
            </a:lvl1pPr>
          </a:lstStyle>
          <a:p>
            <a:pPr lvl="0"/>
            <a:r>
              <a:rPr lang="en-GB" dirty="0"/>
              <a:t>Text Goes Here</a:t>
            </a:r>
          </a:p>
        </p:txBody>
      </p:sp>
      <p:pic>
        <p:nvPicPr>
          <p:cNvPr id="5" name="Picture Placeholder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43419" y="322132"/>
            <a:ext cx="8854117" cy="2720284"/>
          </a:xfrm>
          <a:prstGeom prst="rect">
            <a:avLst/>
          </a:prstGeom>
        </p:spPr>
      </p:pic>
    </p:spTree>
    <p:extLst>
      <p:ext uri="{BB962C8B-B14F-4D97-AF65-F5344CB8AC3E}">
        <p14:creationId xmlns:p14="http://schemas.microsoft.com/office/powerpoint/2010/main" val="3818996518"/>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cxnSp>
        <p:nvCxnSpPr>
          <p:cNvPr id="5" name="Straight Connector 4"/>
          <p:cNvCxnSpPr/>
          <p:nvPr/>
        </p:nvCxnSpPr>
        <p:spPr>
          <a:xfrm>
            <a:off x="4791883" y="652315"/>
            <a:ext cx="0" cy="426379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82043" y="1539887"/>
            <a:ext cx="3970907" cy="2424106"/>
          </a:xfrm>
        </p:spPr>
        <p:txBody>
          <a:bodyPr lIns="61715" tIns="34288" rIns="61715" bIns="34288" rtlCol="0" anchor="ctr">
            <a:noAutofit/>
          </a:bodyPr>
          <a:lstStyle>
            <a:lvl1pPr marL="0" indent="0" algn="l" defTabSz="706929" rtl="0" eaLnBrk="1" latinLnBrk="0" hangingPunct="1">
              <a:lnSpc>
                <a:spcPct val="80000"/>
              </a:lnSpc>
              <a:spcBef>
                <a:spcPct val="0"/>
              </a:spcBef>
              <a:buClr>
                <a:schemeClr val="tx1"/>
              </a:buClr>
              <a:buFont typeface="Ciscolight" pitchFamily="2" charset="0"/>
              <a:buNone/>
              <a:defRPr lang="en-US" sz="4639" b="0" kern="1200" spc="0" baseline="0" dirty="0">
                <a:solidFill>
                  <a:schemeClr val="tx1"/>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5116515" y="700375"/>
            <a:ext cx="4048859" cy="4109551"/>
          </a:xfrm>
          <a:prstGeom prst="rect">
            <a:avLst/>
          </a:prstGeom>
        </p:spPr>
        <p:txBody>
          <a:bodyPr lIns="91420" tIns="45710" rIns="91420" bIns="45710" anchor="ctr" anchorCtr="0">
            <a:noAutofit/>
          </a:bodyPr>
          <a:lstStyle>
            <a:lvl1pPr marL="0" indent="0">
              <a:buFontTx/>
              <a:buNone/>
              <a:defRPr sz="1649" baseline="0">
                <a:solidFill>
                  <a:schemeClr val="tx1"/>
                </a:solidFill>
                <a:latin typeface="+mn-lt"/>
              </a:defRPr>
            </a:lvl1pPr>
            <a:lvl2pPr>
              <a:defRPr sz="1547"/>
            </a:lvl2pPr>
            <a:lvl3pPr>
              <a:defRPr sz="1547"/>
            </a:lvl3pPr>
            <a:lvl4pPr>
              <a:defRPr sz="1547"/>
            </a:lvl4pPr>
            <a:lvl5pPr>
              <a:defRPr sz="1547"/>
            </a:lvl5pPr>
          </a:lstStyle>
          <a:p>
            <a:pPr lvl="0"/>
            <a:r>
              <a:rPr lang="en-GB" dirty="0"/>
              <a:t>Click to edit text</a:t>
            </a:r>
          </a:p>
        </p:txBody>
      </p:sp>
    </p:spTree>
    <p:extLst>
      <p:ext uri="{BB962C8B-B14F-4D97-AF65-F5344CB8AC3E}">
        <p14:creationId xmlns:p14="http://schemas.microsoft.com/office/powerpoint/2010/main" val="1648511211"/>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4_Half Page photo">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512118" y="3268526"/>
            <a:ext cx="8648225" cy="574644"/>
          </a:xfrm>
          <a:prstGeom prst="rect">
            <a:avLst/>
          </a:prstGeom>
        </p:spPr>
        <p:txBody>
          <a:bodyPr vert="horz">
            <a:spAutoFit/>
          </a:bodyPr>
          <a:lstStyle>
            <a:lvl1pPr marL="0" indent="0">
              <a:buNone/>
              <a:defRPr sz="3299" baseline="0">
                <a:solidFill>
                  <a:schemeClr val="tx1"/>
                </a:solidFill>
              </a:defRPr>
            </a:lvl1pPr>
          </a:lstStyle>
          <a:p>
            <a:pPr lvl="0"/>
            <a:r>
              <a:rPr lang="en-GB" dirty="0"/>
              <a:t>Text Goes Here</a:t>
            </a:r>
          </a:p>
        </p:txBody>
      </p:sp>
      <p:pic>
        <p:nvPicPr>
          <p:cNvPr id="5" name="Picture Placeholder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43419" y="322132"/>
            <a:ext cx="8854117" cy="2720284"/>
          </a:xfrm>
          <a:prstGeom prst="rect">
            <a:avLst/>
          </a:prstGeom>
        </p:spPr>
      </p:pic>
    </p:spTree>
    <p:extLst>
      <p:ext uri="{BB962C8B-B14F-4D97-AF65-F5344CB8AC3E}">
        <p14:creationId xmlns:p14="http://schemas.microsoft.com/office/powerpoint/2010/main" val="185231624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1" y="2"/>
            <a:ext cx="9504363" cy="55038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32838" y="979546"/>
            <a:ext cx="7897480" cy="2750001"/>
          </a:xfrm>
          <a:prstGeom prst="rect">
            <a:avLst/>
          </a:prstGeom>
          <a:noFill/>
        </p:spPr>
        <p:txBody>
          <a:bodyPr anchor="b">
            <a:noAutofit/>
          </a:bodyPr>
          <a:lstStyle>
            <a:lvl1pPr marL="0" indent="0" algn="l">
              <a:lnSpc>
                <a:spcPct val="90000"/>
              </a:lnSpc>
              <a:buFont typeface="Arial" panose="020B0604020202020204" pitchFamily="34" charset="0"/>
              <a:buNone/>
              <a:defRPr sz="4741"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91677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3_Half Page photo">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512118" y="3268526"/>
            <a:ext cx="8648225" cy="574644"/>
          </a:xfrm>
          <a:prstGeom prst="rect">
            <a:avLst/>
          </a:prstGeom>
        </p:spPr>
        <p:txBody>
          <a:bodyPr vert="horz">
            <a:spAutoFit/>
          </a:bodyPr>
          <a:lstStyle>
            <a:lvl1pPr marL="0" indent="0">
              <a:buNone/>
              <a:defRPr sz="3299" baseline="0">
                <a:solidFill>
                  <a:schemeClr val="tx1"/>
                </a:solidFill>
              </a:defRPr>
            </a:lvl1pPr>
          </a:lstStyle>
          <a:p>
            <a:pPr lvl="0"/>
            <a:r>
              <a:rPr lang="en-GB" dirty="0"/>
              <a:t>Text Goes Here</a:t>
            </a:r>
          </a:p>
        </p:txBody>
      </p:sp>
      <p:pic>
        <p:nvPicPr>
          <p:cNvPr id="5" name="Picture Placeholder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43419" y="322132"/>
            <a:ext cx="8854117" cy="2720284"/>
          </a:xfrm>
          <a:prstGeom prst="rect">
            <a:avLst/>
          </a:prstGeom>
        </p:spPr>
      </p:pic>
    </p:spTree>
    <p:extLst>
      <p:ext uri="{BB962C8B-B14F-4D97-AF65-F5344CB8AC3E}">
        <p14:creationId xmlns:p14="http://schemas.microsoft.com/office/powerpoint/2010/main" val="546853392"/>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32838" y="979546"/>
            <a:ext cx="7897480" cy="2750001"/>
          </a:xfrm>
          <a:prstGeom prst="rect">
            <a:avLst/>
          </a:prstGeom>
        </p:spPr>
        <p:txBody>
          <a:bodyPr anchor="b">
            <a:noAutofit/>
          </a:bodyPr>
          <a:lstStyle>
            <a:lvl1pPr marL="0" indent="0" algn="l">
              <a:lnSpc>
                <a:spcPct val="90000"/>
              </a:lnSpc>
              <a:buFont typeface="Arial" panose="020B0604020202020204" pitchFamily="34" charset="0"/>
              <a:buNone/>
              <a:defRPr sz="4741" b="0" i="0" spc="0" baseline="0">
                <a:solidFill>
                  <a:schemeClr val="tx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855525" y="5081349"/>
            <a:ext cx="222808" cy="159203"/>
          </a:xfrm>
          <a:prstGeom prst="rect">
            <a:avLst/>
          </a:prstGeom>
          <a:noFill/>
          <a:ln w="9525" algn="ctr">
            <a:noFill/>
            <a:miter lim="800000"/>
            <a:headEnd/>
            <a:tailEnd/>
          </a:ln>
          <a:effectLst/>
        </p:spPr>
        <p:txBody>
          <a:bodyPr wrap="none" lIns="63495" tIns="31746" rIns="63495" bIns="31746" anchor="b">
            <a:spAutoFit/>
          </a:bodyPr>
          <a:lstStyle/>
          <a:p>
            <a:pPr algn="r" defTabSz="629608">
              <a:defRPr/>
            </a:pPr>
            <a:fld id="{4ABDCABE-3F10-B64C-92F1-862014417034}" type="slidenum">
              <a:rPr lang="en-US" sz="618">
                <a:solidFill>
                  <a:srgbClr val="FFFFFF">
                    <a:alpha val="60000"/>
                  </a:srgbClr>
                </a:solidFill>
                <a:ea typeface="ＭＳ Ｐゴシック" charset="0"/>
                <a:cs typeface="CiscoSans Thin"/>
              </a:rPr>
              <a:pPr algn="r" defTabSz="629608">
                <a:defRPr/>
              </a:pPr>
              <a:t>‹#›</a:t>
            </a:fld>
            <a:endParaRPr lang="en-US" sz="618" dirty="0">
              <a:solidFill>
                <a:srgbClr val="FFFFFF">
                  <a:alpha val="60000"/>
                </a:srgbClr>
              </a:solidFill>
              <a:ea typeface="ＭＳ Ｐゴシック" charset="0"/>
              <a:cs typeface="CiscoSans Thin"/>
            </a:endParaRPr>
          </a:p>
        </p:txBody>
      </p:sp>
      <p:sp>
        <p:nvSpPr>
          <p:cNvPr id="8" name="Rectangle 4"/>
          <p:cNvSpPr>
            <a:spLocks noChangeArrowheads="1"/>
          </p:cNvSpPr>
          <p:nvPr userDrawn="1"/>
        </p:nvSpPr>
        <p:spPr bwMode="ltGray">
          <a:xfrm>
            <a:off x="6098746" y="5080008"/>
            <a:ext cx="2762771" cy="159203"/>
          </a:xfrm>
          <a:prstGeom prst="rect">
            <a:avLst/>
          </a:prstGeom>
          <a:noFill/>
          <a:ln w="9525">
            <a:noFill/>
            <a:miter lim="800000"/>
            <a:headEnd/>
            <a:tailEnd/>
          </a:ln>
          <a:effectLst/>
        </p:spPr>
        <p:txBody>
          <a:bodyPr lIns="63495" tIns="31746" rIns="63495" bIns="31746" anchor="b">
            <a:spAutoFit/>
          </a:bodyPr>
          <a:lstStyle/>
          <a:p>
            <a:pPr defTabSz="629608">
              <a:defRPr/>
            </a:pPr>
            <a:r>
              <a:rPr lang="en-US" sz="618" dirty="0">
                <a:solidFill>
                  <a:srgbClr val="FFFFFF">
                    <a:alpha val="60000"/>
                  </a:srgbClr>
                </a:solidFill>
                <a:ea typeface="ＭＳ Ｐゴシック" charset="0"/>
                <a:cs typeface="CiscoSans Thin"/>
              </a:rPr>
              <a:t>© 2015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92863" y="4949865"/>
            <a:ext cx="448310" cy="28375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8124153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1" y="2"/>
            <a:ext cx="9504363"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86771" y="4190426"/>
            <a:ext cx="8098934" cy="373833"/>
          </a:xfrm>
          <a:prstGeom prst="rect">
            <a:avLst/>
          </a:prstGeom>
        </p:spPr>
        <p:txBody>
          <a:bodyPr wrap="square" lIns="91420" tIns="45710" rIns="91420" bIns="45710" anchor="b" anchorCtr="0">
            <a:noAutofit/>
          </a:bodyPr>
          <a:lstStyle>
            <a:lvl1pPr marL="0" indent="0" algn="l" defTabSz="622233">
              <a:lnSpc>
                <a:spcPct val="100000"/>
              </a:lnSpc>
              <a:spcBef>
                <a:spcPct val="50000"/>
              </a:spcBef>
              <a:buNone/>
              <a:defRPr sz="2268" b="0" i="0">
                <a:solidFill>
                  <a:schemeClr val="bg1"/>
                </a:solidFill>
                <a:latin typeface="+mn-lt"/>
                <a:cs typeface="CiscoSans ExtraLight"/>
              </a:defRPr>
            </a:lvl1pPr>
            <a:lvl2pPr>
              <a:buFont typeface="Arial" pitchFamily="34" charset="0"/>
              <a:buNone/>
              <a:defRPr sz="1134"/>
            </a:lvl2pPr>
            <a:lvl3pPr>
              <a:buFont typeface="Arial" pitchFamily="34" charset="0"/>
              <a:buNone/>
              <a:defRPr sz="1134"/>
            </a:lvl3pPr>
            <a:lvl4pPr>
              <a:buFont typeface="Arial" pitchFamily="34" charset="0"/>
              <a:buNone/>
              <a:defRPr sz="1134"/>
            </a:lvl4pPr>
            <a:lvl5pPr>
              <a:buFont typeface="Arial" pitchFamily="34" charset="0"/>
              <a:buNone/>
              <a:defRPr sz="1134"/>
            </a:lvl5pPr>
          </a:lstStyle>
          <a:p>
            <a:pPr lvl="0"/>
            <a:r>
              <a:rPr lang="en-US" dirty="0"/>
              <a:t>Click to edit Master text styles</a:t>
            </a:r>
          </a:p>
        </p:txBody>
      </p:sp>
      <p:sp>
        <p:nvSpPr>
          <p:cNvPr id="4" name="Title 1"/>
          <p:cNvSpPr>
            <a:spLocks noGrp="1"/>
          </p:cNvSpPr>
          <p:nvPr>
            <p:ph type="ctrTitle"/>
          </p:nvPr>
        </p:nvSpPr>
        <p:spPr>
          <a:xfrm>
            <a:off x="299270" y="1648488"/>
            <a:ext cx="8286432" cy="2438496"/>
          </a:xfrm>
          <a:prstGeom prst="rect">
            <a:avLst/>
          </a:prstGeom>
        </p:spPr>
        <p:txBody>
          <a:bodyPr>
            <a:noAutofit/>
          </a:bodyPr>
          <a:lstStyle>
            <a:lvl1pPr marL="189275" indent="-412332" algn="l">
              <a:lnSpc>
                <a:spcPct val="90000"/>
              </a:lnSpc>
              <a:defRPr sz="4123" b="0" i="1" spc="0" baseline="0">
                <a:solidFill>
                  <a:schemeClr val="bg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1" y="2"/>
            <a:ext cx="9504363" cy="55038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86771" y="4190426"/>
            <a:ext cx="8098934" cy="373833"/>
          </a:xfrm>
          <a:prstGeom prst="rect">
            <a:avLst/>
          </a:prstGeom>
        </p:spPr>
        <p:txBody>
          <a:bodyPr wrap="square" lIns="91420" tIns="45710" rIns="91420" bIns="45710" anchor="b" anchorCtr="0">
            <a:noAutofit/>
          </a:bodyPr>
          <a:lstStyle>
            <a:lvl1pPr marL="0" indent="0" algn="l" defTabSz="622233">
              <a:lnSpc>
                <a:spcPct val="100000"/>
              </a:lnSpc>
              <a:spcBef>
                <a:spcPct val="50000"/>
              </a:spcBef>
              <a:buNone/>
              <a:defRPr sz="2268" b="0" i="0">
                <a:solidFill>
                  <a:schemeClr val="tx1"/>
                </a:solidFill>
                <a:latin typeface="+mn-lt"/>
                <a:cs typeface="CiscoSans ExtraLight"/>
              </a:defRPr>
            </a:lvl1pPr>
            <a:lvl2pPr>
              <a:buFont typeface="Arial" pitchFamily="34" charset="0"/>
              <a:buNone/>
              <a:defRPr sz="1134"/>
            </a:lvl2pPr>
            <a:lvl3pPr>
              <a:buFont typeface="Arial" pitchFamily="34" charset="0"/>
              <a:buNone/>
              <a:defRPr sz="1134"/>
            </a:lvl3pPr>
            <a:lvl4pPr>
              <a:buFont typeface="Arial" pitchFamily="34" charset="0"/>
              <a:buNone/>
              <a:defRPr sz="1134"/>
            </a:lvl4pPr>
            <a:lvl5pPr>
              <a:buFont typeface="Arial" pitchFamily="34" charset="0"/>
              <a:buNone/>
              <a:defRPr sz="1134"/>
            </a:lvl5pPr>
          </a:lstStyle>
          <a:p>
            <a:pPr lvl="0"/>
            <a:r>
              <a:rPr lang="en-US" dirty="0"/>
              <a:t>Click to edit Master text styles</a:t>
            </a:r>
          </a:p>
        </p:txBody>
      </p:sp>
      <p:sp>
        <p:nvSpPr>
          <p:cNvPr id="4" name="Title 1"/>
          <p:cNvSpPr>
            <a:spLocks noGrp="1"/>
          </p:cNvSpPr>
          <p:nvPr>
            <p:ph type="ctrTitle"/>
          </p:nvPr>
        </p:nvSpPr>
        <p:spPr>
          <a:xfrm>
            <a:off x="299270" y="1648488"/>
            <a:ext cx="8286432" cy="2438496"/>
          </a:xfrm>
          <a:prstGeom prst="rect">
            <a:avLst/>
          </a:prstGeom>
        </p:spPr>
        <p:txBody>
          <a:bodyPr>
            <a:noAutofit/>
          </a:bodyPr>
          <a:lstStyle>
            <a:lvl1pPr marL="189275" indent="-412332" algn="l">
              <a:lnSpc>
                <a:spcPct val="90000"/>
              </a:lnSpc>
              <a:defRPr sz="4123"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504363" cy="5503863"/>
          </a:xfrm>
          <a:prstGeom prst="rect">
            <a:avLst/>
          </a:prstGeom>
        </p:spPr>
        <p:txBody>
          <a:bodyPr vert="horz" lIns="91420" tIns="45710" rIns="91420" bIns="45710"/>
          <a:lstStyle>
            <a:lvl1pPr marL="0" indent="0" algn="ctr">
              <a:buNone/>
              <a:defRPr sz="2268"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19771" y="4189797"/>
            <a:ext cx="8459872" cy="553165"/>
          </a:xfrm>
          <a:prstGeom prst="rect">
            <a:avLst/>
          </a:prstGeom>
          <a:noFill/>
          <a:extLst/>
        </p:spPr>
        <p:txBody>
          <a:bodyPr wrap="square" lIns="182880" tIns="91440" rIns="182880" bIns="91440" numCol="1" anchor="ctr" anchorCtr="0" compatLnSpc="1">
            <a:prstTxWarp prst="textNoShape">
              <a:avLst/>
            </a:prstTxWarp>
            <a:spAutoFit/>
          </a:bodyPr>
          <a:lstStyle>
            <a:lvl1pPr marL="0" indent="0" algn="ctr">
              <a:lnSpc>
                <a:spcPts val="2989"/>
              </a:lnSpc>
              <a:spcBef>
                <a:spcPts val="0"/>
              </a:spcBef>
              <a:buNone/>
              <a:defRPr sz="2474"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3"/>
            <a:ext cx="9667720" cy="3042413"/>
          </a:xfrm>
          <a:prstGeom prst="rect">
            <a:avLst/>
          </a:prstGeom>
          <a:solidFill>
            <a:schemeClr val="bg2"/>
          </a:solidFill>
        </p:spPr>
        <p:txBody>
          <a:bodyPr vert="horz" lIns="91420" tIns="45710" rIns="91420" bIns="45710"/>
          <a:lstStyle>
            <a:lvl1pPr marL="0" indent="0" algn="ctr">
              <a:buNone/>
              <a:defRPr sz="2268"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66473" y="3268526"/>
            <a:ext cx="8693868" cy="574644"/>
          </a:xfrm>
          <a:prstGeom prst="rect">
            <a:avLst/>
          </a:prstGeom>
        </p:spPr>
        <p:txBody>
          <a:bodyPr vert="horz" wrap="square">
            <a:spAutoFit/>
          </a:bodyPr>
          <a:lstStyle>
            <a:lvl1pPr marL="0" indent="0">
              <a:buNone/>
              <a:defRPr sz="3299"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9507843" cy="5503863"/>
          </a:xfrm>
          <a:prstGeom prst="rect">
            <a:avLst/>
          </a:prstGeom>
        </p:spPr>
        <p:txBody>
          <a:bodyPr vert="horz" lIns="91420" tIns="45710" rIns="91420" bIns="45710"/>
          <a:lstStyle>
            <a:lvl1pPr marL="0" indent="0" algn="ctr">
              <a:buNone/>
              <a:defRPr sz="2268"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2"/>
            <a:ext cx="9451561" cy="55038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4" dirty="0">
              <a:latin typeface="+mj-lt"/>
            </a:endParaRPr>
          </a:p>
        </p:txBody>
      </p:sp>
      <p:sp>
        <p:nvSpPr>
          <p:cNvPr id="5" name="Rectangle 4"/>
          <p:cNvSpPr>
            <a:spLocks noChangeArrowheads="1"/>
          </p:cNvSpPr>
          <p:nvPr userDrawn="1"/>
        </p:nvSpPr>
        <p:spPr bwMode="ltGray">
          <a:xfrm>
            <a:off x="496505" y="5080008"/>
            <a:ext cx="3603418" cy="159203"/>
          </a:xfrm>
          <a:prstGeom prst="rect">
            <a:avLst/>
          </a:prstGeom>
          <a:noFill/>
          <a:ln w="9525">
            <a:noFill/>
            <a:miter lim="800000"/>
            <a:headEnd/>
            <a:tailEnd/>
          </a:ln>
          <a:effectLst/>
        </p:spPr>
        <p:txBody>
          <a:bodyPr wrap="square" lIns="63495" tIns="31746" rIns="63495" bIns="31746" anchor="b">
            <a:spAutoFit/>
          </a:bodyPr>
          <a:lstStyle/>
          <a:p>
            <a:pPr defTabSz="629623" fontAlgn="auto">
              <a:spcBef>
                <a:spcPts val="0"/>
              </a:spcBef>
              <a:spcAft>
                <a:spcPts val="0"/>
              </a:spcAft>
              <a:defRPr/>
            </a:pPr>
            <a:r>
              <a:rPr lang="en-US" sz="618" spc="20" baseline="0" dirty="0">
                <a:solidFill>
                  <a:schemeClr val="tx2">
                    <a:alpha val="60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20152" y="257492"/>
            <a:ext cx="8814598" cy="4565575"/>
          </a:xfrm>
          <a:prstGeom prst="rect">
            <a:avLst/>
          </a:prstGeom>
          <a:solidFill>
            <a:schemeClr val="bg2"/>
          </a:solidFill>
        </p:spPr>
        <p:txBody>
          <a:bodyPr vert="horz" lIns="91424" tIns="45712" rIns="91424" bIns="45712"/>
          <a:lstStyle>
            <a:lvl1pPr marL="0" indent="0" algn="ctr">
              <a:buNone/>
              <a:defRPr sz="1547"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55017" y="365231"/>
            <a:ext cx="8674382" cy="78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96505" y="5080008"/>
            <a:ext cx="3535086" cy="159203"/>
          </a:xfrm>
          <a:prstGeom prst="rect">
            <a:avLst/>
          </a:prstGeom>
          <a:noFill/>
          <a:ln w="9525">
            <a:noFill/>
            <a:miter lim="800000"/>
            <a:headEnd/>
            <a:tailEnd/>
          </a:ln>
          <a:effectLst/>
        </p:spPr>
        <p:txBody>
          <a:bodyPr wrap="square" lIns="63495" tIns="31746" rIns="63495" bIns="31746" anchor="b">
            <a:spAutoFit/>
          </a:bodyPr>
          <a:lstStyle/>
          <a:p>
            <a:pPr defTabSz="629623" fontAlgn="auto">
              <a:spcBef>
                <a:spcPts val="0"/>
              </a:spcBef>
              <a:spcAft>
                <a:spcPts val="0"/>
              </a:spcAft>
              <a:defRPr/>
            </a:pPr>
            <a:r>
              <a:rPr lang="en-US" sz="618" spc="20" baseline="0" dirty="0">
                <a:solidFill>
                  <a:schemeClr val="bg2">
                    <a:lumMod val="75000"/>
                  </a:schemeClr>
                </a:solidFill>
                <a:latin typeface="+mn-lt"/>
                <a:ea typeface="+mn-ea"/>
                <a:cs typeface="CiscoSans Thin"/>
              </a:rPr>
              <a:t>© 2017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 id="2147484016" r:id="rId27"/>
    <p:sldLayoutId id="2147484017" r:id="rId28"/>
    <p:sldLayoutId id="2147484020" r:id="rId29"/>
    <p:sldLayoutId id="2147484021" r:id="rId30"/>
    <p:sldLayoutId id="2147484023" r:id="rId31"/>
  </p:sldLayoutIdLst>
  <p:txStyles>
    <p:titleStyle>
      <a:lvl1pPr algn="l" defTabSz="705363" rtl="0" eaLnBrk="1" fontAlgn="base" hangingPunct="1">
        <a:lnSpc>
          <a:spcPct val="80000"/>
        </a:lnSpc>
        <a:spcBef>
          <a:spcPct val="0"/>
        </a:spcBef>
        <a:spcAft>
          <a:spcPct val="0"/>
        </a:spcAft>
        <a:defRPr lang="en-US" sz="2887" b="0" i="0" u="none" kern="1200" dirty="0">
          <a:solidFill>
            <a:schemeClr val="tx2"/>
          </a:solidFill>
          <a:latin typeface="+mj-lt"/>
          <a:ea typeface="CiscoSansTT Thin" charset="0"/>
          <a:cs typeface="CiscoSansTT Thin" charset="0"/>
        </a:defRPr>
      </a:lvl1pPr>
      <a:lvl2pPr algn="l" defTabSz="705363" rtl="0" eaLnBrk="1" fontAlgn="base" hangingPunct="1">
        <a:lnSpc>
          <a:spcPct val="80000"/>
        </a:lnSpc>
        <a:spcBef>
          <a:spcPct val="0"/>
        </a:spcBef>
        <a:spcAft>
          <a:spcPct val="0"/>
        </a:spcAft>
        <a:defRPr sz="3299">
          <a:solidFill>
            <a:srgbClr val="676767"/>
          </a:solidFill>
          <a:latin typeface="Arial" charset="0"/>
          <a:ea typeface="ＭＳ Ｐゴシック" charset="0"/>
        </a:defRPr>
      </a:lvl2pPr>
      <a:lvl3pPr algn="l" defTabSz="705363" rtl="0" eaLnBrk="1" fontAlgn="base" hangingPunct="1">
        <a:lnSpc>
          <a:spcPct val="80000"/>
        </a:lnSpc>
        <a:spcBef>
          <a:spcPct val="0"/>
        </a:spcBef>
        <a:spcAft>
          <a:spcPct val="0"/>
        </a:spcAft>
        <a:defRPr sz="3299">
          <a:solidFill>
            <a:srgbClr val="676767"/>
          </a:solidFill>
          <a:latin typeface="Arial" charset="0"/>
          <a:ea typeface="ＭＳ Ｐゴシック" charset="0"/>
        </a:defRPr>
      </a:lvl3pPr>
      <a:lvl4pPr algn="l" defTabSz="705363" rtl="0" eaLnBrk="1" fontAlgn="base" hangingPunct="1">
        <a:lnSpc>
          <a:spcPct val="80000"/>
        </a:lnSpc>
        <a:spcBef>
          <a:spcPct val="0"/>
        </a:spcBef>
        <a:spcAft>
          <a:spcPct val="0"/>
        </a:spcAft>
        <a:defRPr sz="3299">
          <a:solidFill>
            <a:srgbClr val="676767"/>
          </a:solidFill>
          <a:latin typeface="Arial" charset="0"/>
          <a:ea typeface="ＭＳ Ｐゴシック" charset="0"/>
        </a:defRPr>
      </a:lvl4pPr>
      <a:lvl5pPr algn="l" defTabSz="705363" rtl="0" eaLnBrk="1" fontAlgn="base" hangingPunct="1">
        <a:lnSpc>
          <a:spcPct val="80000"/>
        </a:lnSpc>
        <a:spcBef>
          <a:spcPct val="0"/>
        </a:spcBef>
        <a:spcAft>
          <a:spcPct val="0"/>
        </a:spcAft>
        <a:defRPr sz="3299">
          <a:solidFill>
            <a:srgbClr val="676767"/>
          </a:solidFill>
          <a:latin typeface="Arial" charset="0"/>
          <a:ea typeface="ＭＳ Ｐゴシック" charset="0"/>
        </a:defRPr>
      </a:lvl5pPr>
      <a:lvl6pPr marL="471334" algn="l" defTabSz="705363" rtl="0" eaLnBrk="1" fontAlgn="base" hangingPunct="1">
        <a:lnSpc>
          <a:spcPct val="80000"/>
        </a:lnSpc>
        <a:spcBef>
          <a:spcPct val="0"/>
        </a:spcBef>
        <a:spcAft>
          <a:spcPct val="0"/>
        </a:spcAft>
        <a:defRPr sz="3299">
          <a:solidFill>
            <a:srgbClr val="676767"/>
          </a:solidFill>
          <a:latin typeface="Arial" charset="0"/>
          <a:ea typeface="ＭＳ Ｐゴシック" charset="0"/>
        </a:defRPr>
      </a:lvl6pPr>
      <a:lvl7pPr marL="942666" algn="l" defTabSz="705363" rtl="0" eaLnBrk="1" fontAlgn="base" hangingPunct="1">
        <a:lnSpc>
          <a:spcPct val="80000"/>
        </a:lnSpc>
        <a:spcBef>
          <a:spcPct val="0"/>
        </a:spcBef>
        <a:spcAft>
          <a:spcPct val="0"/>
        </a:spcAft>
        <a:defRPr sz="3299">
          <a:solidFill>
            <a:srgbClr val="676767"/>
          </a:solidFill>
          <a:latin typeface="Arial" charset="0"/>
          <a:ea typeface="ＭＳ Ｐゴシック" charset="0"/>
        </a:defRPr>
      </a:lvl7pPr>
      <a:lvl8pPr marL="1413999" algn="l" defTabSz="705363" rtl="0" eaLnBrk="1" fontAlgn="base" hangingPunct="1">
        <a:lnSpc>
          <a:spcPct val="80000"/>
        </a:lnSpc>
        <a:spcBef>
          <a:spcPct val="0"/>
        </a:spcBef>
        <a:spcAft>
          <a:spcPct val="0"/>
        </a:spcAft>
        <a:defRPr sz="3299">
          <a:solidFill>
            <a:srgbClr val="676767"/>
          </a:solidFill>
          <a:latin typeface="Arial" charset="0"/>
          <a:ea typeface="ＭＳ Ｐゴシック" charset="0"/>
        </a:defRPr>
      </a:lvl8pPr>
      <a:lvl9pPr marL="1885331" algn="l" defTabSz="705363" rtl="0" eaLnBrk="1" fontAlgn="base" hangingPunct="1">
        <a:lnSpc>
          <a:spcPct val="80000"/>
        </a:lnSpc>
        <a:spcBef>
          <a:spcPct val="0"/>
        </a:spcBef>
        <a:spcAft>
          <a:spcPct val="0"/>
        </a:spcAft>
        <a:defRPr sz="3299">
          <a:solidFill>
            <a:srgbClr val="676767"/>
          </a:solidFill>
          <a:latin typeface="Arial" charset="0"/>
          <a:ea typeface="ＭＳ Ｐゴシック" charset="0"/>
        </a:defRPr>
      </a:lvl9pPr>
    </p:titleStyle>
    <p:bodyStyle>
      <a:lvl1pPr marL="175113" indent="-175113" algn="l" defTabSz="705363" rtl="0" eaLnBrk="1" fontAlgn="base" hangingPunct="1">
        <a:lnSpc>
          <a:spcPct val="95000"/>
        </a:lnSpc>
        <a:spcBef>
          <a:spcPts val="1108"/>
        </a:spcBef>
        <a:spcAft>
          <a:spcPct val="0"/>
        </a:spcAft>
        <a:buClr>
          <a:schemeClr val="tx2"/>
        </a:buClr>
        <a:buSzPct val="90000"/>
        <a:buFont typeface="Arial" charset="0"/>
        <a:buChar char="•"/>
        <a:defRPr lang="en-US" sz="1547" kern="1200" dirty="0">
          <a:solidFill>
            <a:schemeClr val="tx1"/>
          </a:solidFill>
          <a:latin typeface="+mn-lt"/>
          <a:ea typeface="ＭＳ Ｐゴシック" charset="0"/>
          <a:cs typeface="CiscoSans"/>
        </a:defRPr>
      </a:lvl1pPr>
      <a:lvl2pPr marL="369865" indent="-222574" algn="l" defTabSz="705363" rtl="0" eaLnBrk="1" fontAlgn="base" hangingPunct="1">
        <a:lnSpc>
          <a:spcPct val="95000"/>
        </a:lnSpc>
        <a:spcBef>
          <a:spcPts val="618"/>
        </a:spcBef>
        <a:spcAft>
          <a:spcPct val="0"/>
        </a:spcAft>
        <a:buClr>
          <a:schemeClr val="tx2"/>
        </a:buClr>
        <a:buFont typeface="Arial" charset="0"/>
        <a:buChar char="•"/>
        <a:defRPr lang="en-US" sz="1443" kern="1200" dirty="0">
          <a:solidFill>
            <a:schemeClr val="tx1"/>
          </a:solidFill>
          <a:latin typeface="+mn-lt"/>
          <a:ea typeface="ＭＳ Ｐゴシック" charset="0"/>
          <a:cs typeface="CiscoSans"/>
        </a:defRPr>
      </a:lvl2pPr>
      <a:lvl3pPr marL="445147" indent="-175113" algn="l" defTabSz="705363" rtl="0" eaLnBrk="1" fontAlgn="base" hangingPunct="1">
        <a:lnSpc>
          <a:spcPct val="95000"/>
        </a:lnSpc>
        <a:spcBef>
          <a:spcPts val="644"/>
        </a:spcBef>
        <a:spcAft>
          <a:spcPct val="0"/>
        </a:spcAft>
        <a:buFont typeface="Arial" charset="0"/>
        <a:buChar char="•"/>
        <a:defRPr lang="en-US" sz="1237" kern="1200" dirty="0">
          <a:solidFill>
            <a:schemeClr val="tx1"/>
          </a:solidFill>
          <a:latin typeface="+mn-lt"/>
          <a:ea typeface="ＭＳ Ｐゴシック" charset="0"/>
          <a:cs typeface="CiscoSans"/>
        </a:defRPr>
      </a:lvl3pPr>
      <a:lvl4pPr marL="518794" indent="-175113" algn="l" defTabSz="705363" rtl="0" eaLnBrk="1" fontAlgn="base" hangingPunct="1">
        <a:lnSpc>
          <a:spcPct val="95000"/>
        </a:lnSpc>
        <a:spcBef>
          <a:spcPts val="644"/>
        </a:spcBef>
        <a:spcAft>
          <a:spcPct val="0"/>
        </a:spcAft>
        <a:buFont typeface="Arial" charset="0"/>
        <a:buChar char="•"/>
        <a:defRPr lang="en-US" sz="1134" kern="1200" dirty="0">
          <a:solidFill>
            <a:schemeClr val="tx1"/>
          </a:solidFill>
          <a:latin typeface="+mn-lt"/>
          <a:ea typeface="ＭＳ Ｐゴシック" charset="0"/>
          <a:cs typeface="CiscoSans"/>
        </a:defRPr>
      </a:lvl4pPr>
      <a:lvl5pPr marL="592439" indent="-175113" algn="l" defTabSz="705363" rtl="0" eaLnBrk="1" fontAlgn="base" hangingPunct="1">
        <a:lnSpc>
          <a:spcPct val="95000"/>
        </a:lnSpc>
        <a:spcBef>
          <a:spcPts val="644"/>
        </a:spcBef>
        <a:spcAft>
          <a:spcPct val="0"/>
        </a:spcAft>
        <a:buFont typeface="Arial" charset="0"/>
        <a:buChar char="•"/>
        <a:defRPr lang="en-US" sz="1134" kern="1200" dirty="0">
          <a:solidFill>
            <a:schemeClr val="tx1"/>
          </a:solidFill>
          <a:latin typeface="+mn-lt"/>
          <a:ea typeface="ＭＳ Ｐゴシック" charset="0"/>
          <a:cs typeface="CiscoSans"/>
        </a:defRPr>
      </a:lvl5pPr>
      <a:lvl6pPr marL="890559" indent="-176745" algn="l" defTabSz="706976" rtl="0" eaLnBrk="1" latinLnBrk="0" hangingPunct="1">
        <a:spcBef>
          <a:spcPts val="618"/>
        </a:spcBef>
        <a:buFont typeface="Arial" pitchFamily="34" charset="0"/>
        <a:buChar char="•"/>
        <a:defRPr sz="927" kern="1200" baseline="0">
          <a:solidFill>
            <a:schemeClr val="tx1"/>
          </a:solidFill>
          <a:latin typeface="+mn-lt"/>
          <a:ea typeface="+mn-ea"/>
          <a:cs typeface="+mn-cs"/>
        </a:defRPr>
      </a:lvl6pPr>
      <a:lvl7pPr marL="964773" indent="-176721" algn="l" defTabSz="706976" rtl="0" eaLnBrk="1" latinLnBrk="0" hangingPunct="1">
        <a:spcBef>
          <a:spcPts val="618"/>
        </a:spcBef>
        <a:buFont typeface="Arial" pitchFamily="34" charset="0"/>
        <a:buChar char="•"/>
        <a:defRPr sz="825" kern="1200" baseline="0">
          <a:solidFill>
            <a:schemeClr val="tx1"/>
          </a:solidFill>
          <a:latin typeface="+mn-lt"/>
          <a:ea typeface="+mn-ea"/>
          <a:cs typeface="+mn-cs"/>
        </a:defRPr>
      </a:lvl7pPr>
      <a:lvl8pPr marL="2474415" indent="0" algn="l" defTabSz="706976" rtl="0" eaLnBrk="1" latinLnBrk="0" hangingPunct="1">
        <a:spcBef>
          <a:spcPct val="20000"/>
        </a:spcBef>
        <a:buFont typeface="Arial" pitchFamily="34" charset="0"/>
        <a:buNone/>
        <a:defRPr sz="1547" kern="1200">
          <a:solidFill>
            <a:schemeClr val="tx1"/>
          </a:solidFill>
          <a:latin typeface="+mn-lt"/>
          <a:ea typeface="+mn-ea"/>
          <a:cs typeface="+mn-cs"/>
        </a:defRPr>
      </a:lvl8pPr>
      <a:lvl9pPr marL="3004647" indent="-176745" algn="l" defTabSz="706976" rtl="0" eaLnBrk="1" latinLnBrk="0" hangingPunct="1">
        <a:spcBef>
          <a:spcPct val="20000"/>
        </a:spcBef>
        <a:buFont typeface="Arial" pitchFamily="34" charset="0"/>
        <a:buChar char="•"/>
        <a:defRPr sz="1547" kern="1200">
          <a:solidFill>
            <a:schemeClr val="tx1"/>
          </a:solidFill>
          <a:latin typeface="+mn-lt"/>
          <a:ea typeface="+mn-ea"/>
          <a:cs typeface="+mn-cs"/>
        </a:defRPr>
      </a:lvl9pPr>
    </p:bodyStyle>
    <p:otherStyle>
      <a:defPPr>
        <a:defRPr lang="en-US"/>
      </a:defPPr>
      <a:lvl1pPr marL="0" algn="l" defTabSz="706976" rtl="0" eaLnBrk="1" latinLnBrk="0" hangingPunct="1">
        <a:defRPr sz="1443" kern="1200">
          <a:solidFill>
            <a:schemeClr val="tx1"/>
          </a:solidFill>
          <a:latin typeface="+mn-lt"/>
          <a:ea typeface="+mn-ea"/>
          <a:cs typeface="+mn-cs"/>
        </a:defRPr>
      </a:lvl1pPr>
      <a:lvl2pPr marL="353486" algn="l" defTabSz="706976" rtl="0" eaLnBrk="1" latinLnBrk="0" hangingPunct="1">
        <a:defRPr sz="1443" kern="1200">
          <a:solidFill>
            <a:schemeClr val="tx1"/>
          </a:solidFill>
          <a:latin typeface="+mn-lt"/>
          <a:ea typeface="+mn-ea"/>
          <a:cs typeface="+mn-cs"/>
        </a:defRPr>
      </a:lvl2pPr>
      <a:lvl3pPr marL="706976" algn="l" defTabSz="706976" rtl="0" eaLnBrk="1" latinLnBrk="0" hangingPunct="1">
        <a:defRPr sz="1443" kern="1200">
          <a:solidFill>
            <a:schemeClr val="tx1"/>
          </a:solidFill>
          <a:latin typeface="+mn-lt"/>
          <a:ea typeface="+mn-ea"/>
          <a:cs typeface="+mn-cs"/>
        </a:defRPr>
      </a:lvl3pPr>
      <a:lvl4pPr marL="1060464" algn="l" defTabSz="706976" rtl="0" eaLnBrk="1" latinLnBrk="0" hangingPunct="1">
        <a:defRPr sz="1443" kern="1200">
          <a:solidFill>
            <a:schemeClr val="tx1"/>
          </a:solidFill>
          <a:latin typeface="+mn-lt"/>
          <a:ea typeface="+mn-ea"/>
          <a:cs typeface="+mn-cs"/>
        </a:defRPr>
      </a:lvl4pPr>
      <a:lvl5pPr marL="1413951" algn="l" defTabSz="706976" rtl="0" eaLnBrk="1" latinLnBrk="0" hangingPunct="1">
        <a:defRPr sz="1443" kern="1200">
          <a:solidFill>
            <a:schemeClr val="tx1"/>
          </a:solidFill>
          <a:latin typeface="+mn-lt"/>
          <a:ea typeface="+mn-ea"/>
          <a:cs typeface="+mn-cs"/>
        </a:defRPr>
      </a:lvl5pPr>
      <a:lvl6pPr marL="1767437" algn="l" defTabSz="706976" rtl="0" eaLnBrk="1" latinLnBrk="0" hangingPunct="1">
        <a:defRPr sz="1443" kern="1200">
          <a:solidFill>
            <a:schemeClr val="tx1"/>
          </a:solidFill>
          <a:latin typeface="+mn-lt"/>
          <a:ea typeface="+mn-ea"/>
          <a:cs typeface="+mn-cs"/>
        </a:defRPr>
      </a:lvl6pPr>
      <a:lvl7pPr marL="2120928" algn="l" defTabSz="706976" rtl="0" eaLnBrk="1" latinLnBrk="0" hangingPunct="1">
        <a:defRPr sz="1443" kern="1200">
          <a:solidFill>
            <a:schemeClr val="tx1"/>
          </a:solidFill>
          <a:latin typeface="+mn-lt"/>
          <a:ea typeface="+mn-ea"/>
          <a:cs typeface="+mn-cs"/>
        </a:defRPr>
      </a:lvl7pPr>
      <a:lvl8pPr marL="2474415" algn="l" defTabSz="706976" rtl="0" eaLnBrk="1" latinLnBrk="0" hangingPunct="1">
        <a:defRPr sz="1443" kern="1200">
          <a:solidFill>
            <a:schemeClr val="tx1"/>
          </a:solidFill>
          <a:latin typeface="+mn-lt"/>
          <a:ea typeface="+mn-ea"/>
          <a:cs typeface="+mn-cs"/>
        </a:defRPr>
      </a:lvl8pPr>
      <a:lvl9pPr marL="2827905" algn="l" defTabSz="706976" rtl="0" eaLnBrk="1" latinLnBrk="0" hangingPunct="1">
        <a:defRPr sz="144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95" userDrawn="1">
          <p15:clr>
            <a:srgbClr val="F26B43"/>
          </p15:clr>
        </p15:guide>
        <p15:guide id="2" pos="349" userDrawn="1">
          <p15:clr>
            <a:srgbClr val="F26B43"/>
          </p15:clr>
        </p15:guide>
        <p15:guide id="3" pos="5662" userDrawn="1">
          <p15:clr>
            <a:srgbClr val="F26B43"/>
          </p15:clr>
        </p15:guide>
        <p15:guide id="4" orient="horz" pos="810" userDrawn="1">
          <p15:clr>
            <a:srgbClr val="F26B43"/>
          </p15:clr>
        </p15:guide>
        <p15:guide id="5" orient="horz" pos="358" userDrawn="1">
          <p15:clr>
            <a:srgbClr val="F26B43"/>
          </p15:clr>
        </p15:guide>
        <p15:guide id="6" pos="2990" userDrawn="1">
          <p15:clr>
            <a:srgbClr val="F26B43"/>
          </p15:clr>
        </p15:guide>
        <p15:guide id="7" orient="horz" pos="11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upport.apple.com/kb/HT142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support.apple.com/kb/PH22006"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cisco.jiveon.com/docs/DOC-931775"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support.apple.com/en-in/HT204350" TargetMode="External"/><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cisco.jiveon.com/docs/DOC-997781"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upport.apple.com/kb/HT1782"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www.xquartz.org/"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www.uninstallmacapp.com/xquartz-x11-removal.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pps.na.collabserv.com/wikis/home?lang=enus#!/wiki/W0e98eb7d8e03_4814_abb5_5694ca81c561/page/How%20can%20I%20add%20a%20new%20profile%20and%20migrate%20local%20data%20from%20a%20previous%20profile"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s://apps.na.collabserv.com/wikis/home?lang=en-us#!/wiki/W0e98eb7d8e03_4814_abb5_5694ca81c561/page/Outlook%202016%20Mac" TargetMode="External"/><Relationship Id="rId4" Type="http://schemas.openxmlformats.org/officeDocument/2006/relationships/hyperlink" Target="https://apps.na.collabserv.com/wikis/home?lang=en-us#!/wiki/W0e98eb7d8e03_4814_abb5_5694ca81c561/page/How%20can%20I%20completely%20remove%20and%20re-add%20my%20email%20account%20and%20profile"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pps.na.collabserv.com/wikis/home?lang=en-us#!/wiki/Wadedadedb802_4c25_b220_97754521da15/page/AnyConnect%20Self-Help"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apps.na.collabserv.com/wikis/home?lang=en-us#!/wiki/W86134cdf40f4_4db8_bcd0_c8475620ede3/page/SofToken%20Initialize%20Steps%20for%20PC%20refresh%20users%20MAC"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apps.na.collabserv.com/wikis/home?lang=en-us#!/wiki/Wcec08bbcdf89_4178_a2bc_6dcca91532b4/page/Activate%20%20Reactivate%20MobilePas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pps.na.collabserv.com/wikis/home?lang=en-us#!/wiki/Wd6e509e5a3ee_4b03_9927_3d234e618feb/page/Computer%20Setup%20Options%20Windows%2010%20VM"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https://apps.na.collabserv.com/wikis/home?lang=en-us#!/wiki/W365af39cc581_4289_91a2_bba5dadcc0df/page/VMware%20Fusion%20Uninstallation%20Guid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helpzone.cisco.com/t5/Technical-Support-Documents/Case-Standards-McAfee-Endpoint-Security/ta-p/3055"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cisco.service-now.com/sp?id=kb_article&amp;sys_id=add798e9dbbe53403e0d5678dc96199f"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s://crashplan.cisco.com:428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hyperlink" Target="http://helpzone.cisco.com/t5/System-Setup-Protection/Cisco-Unified-Setup-Assistant-CUSA-for-Mac-Support-Information/ta-p/17303"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mailto:abcdefg@cisco.com)" TargetMode="External"/><Relationship Id="rId2" Type="http://schemas.openxmlformats.org/officeDocument/2006/relationships/hyperlink" Target="https://ews-aln-core.cisco.com/SERVICE/OnRamp/index.pcgi" TargetMode="External"/><Relationship Id="rId1" Type="http://schemas.openxmlformats.org/officeDocument/2006/relationships/slideLayout" Target="../slideLayouts/slideLayout12.xml"/><Relationship Id="rId4" Type="http://schemas.openxmlformats.org/officeDocument/2006/relationships/hyperlink" Target="http://eman-core.cisco.com/SERVICE/OnRamp/status/CEC"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hyperlink" Target="http://support.apple.com/kb/HT1379"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s://cisco.service-now.com/sp?id=kb_article&amp;sys_id=f4a40d39dbf2db403e0d5678dc9619f6"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s://support.apple.com/en-us/HT204156"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s://support.apple.com/en-us/HT204592"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support.apple.com/en-us/HT202890"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hyperlink" Target="https://www.malwarebytes.com/antimalware/mac/" TargetMode="Externa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hyperlink" Target="https://www.malwarebytes.com/antimalware/mac/"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hyperlink" Target="https://cisco.service-now.com/sp?id=kb_article&amp;sys_id=ef3f17f1db4fdf00faa896f8db961965"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s://support.apple.com/en-in/HT201961"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hyperlink" Target="https://wiki.cisco.com/pages/viewpage.action?pageId=10526073" TargetMode="External"/><Relationship Id="rId4" Type="http://schemas.openxmlformats.org/officeDocument/2006/relationships/hyperlink" Target="http://support.apple.com/kb/HT3669"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cisco.service-now.com/sp?id=kb_article&amp;sys_id=0b53aefddbaa13045425fe8b0c9619a0" TargetMode="External"/><Relationship Id="rId2" Type="http://schemas.openxmlformats.org/officeDocument/2006/relationships/hyperlink" Target="http://smartsupport.cloudapps.cisco.com/search/" TargetMode="Externa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hyperlink" Target="https://cisco.service-now.com/sp?id=kb_article&amp;sys_id=2c4e9b0edb071b40faa896f8db9619b7"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hyperlink" Target="https://support.apple.com/en-in/HT204075"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hyperlink" Target="https://cisco.service-now.com/sp?id=kb_article&amp;sys_id=0b53aefddbaa13045425fe8b0c9619a0"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support.apple.com/en-us/HT203811"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s://apps.na.collabserv.com/wikis/home?lang=en-us#!/wiki/W0e98eb7d8e03_4814_abb5_5694ca81c561/page/Calendar%20Management%20Service"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hyperlink" Target="https://apps.na.collabserv.com/wikis/home?lang=en-us#!/wiki/W0e98eb7d8e03_4814_abb5_5694ca81c561/page/Calendar%20Management%20Service"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apps.na.collabserv.com/wikis/home?lang=en-us#!/wiki/Wc70af71c3504_49e0_894a_c1df906e8360/page/How%20to%20recover%20data%20from%20Corrupted%20Outlook%20Identity%20on%20Mac"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hyperlink" Target="https://apps.na.collabserv.com/wikis/home?lang=en-us#!/wiki/Wc70af71c3504_49e0_894a_c1df906e8360/page/How%20to%20recover%20data%20from%20Corrupted%20Outlook%20Identity%20on%20Mac" TargetMode="Externa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hyperlink" Target="mailto:xxxx@cisco.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hyperlink" Target="https://apps.na.collabserv.com/wikis/home?lang=en-us#!/wiki/W365af39cc581_4289_91a2_bba5dadcc0df/page/VMware%20Fusion%20Uninstallation%20Guide"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8" Type="http://schemas.openxmlformats.org/officeDocument/2006/relationships/hyperlink" Target="https://apps.na.collabserv.com/wikis/home?lang=en-us#!/wiki/Wd6e509e5a3ee_4b03_9927_3d234e618feb/page/Computer%20Setup%20Options%20Windows%2010%20VM" TargetMode="External"/><Relationship Id="rId3" Type="http://schemas.openxmlformats.org/officeDocument/2006/relationships/hyperlink" Target="https://apps.na.collabserv.com/communities/service/html/communitystart?communityUuid=7dbdf6f4-c037-4707-8c7d-4a440ed584bd" TargetMode="External"/><Relationship Id="rId7" Type="http://schemas.openxmlformats.org/officeDocument/2006/relationships/hyperlink" Target="https://apps.na.collabserv.com/wikis/home?lang=en-us#!/wiki/Wd7e302ef1c5e_4085_a829_5b37730e9467/page/macOS%20High%20Sierra%20Upgrade"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hyperlink" Target="https://cisco.service-now.com/sp?id=kb_article&amp;sys_id=f4a40d39dbf2db403e0d5678dc9619f6" TargetMode="External"/><Relationship Id="rId11" Type="http://schemas.openxmlformats.org/officeDocument/2006/relationships/hyperlink" Target="https://apps.na.collabserv.com/wikis/home?lang=en-us#!/wiki/Wc70af71c3504_49e0_894a_c1df906e8360/page/How%20to%20recover%20data%20from%20Corrupted%20Outlook%20Identity%20on%20Mac" TargetMode="External"/><Relationship Id="rId5" Type="http://schemas.openxmlformats.org/officeDocument/2006/relationships/hyperlink" Target="https://apps.na.collabserv.com/wikis/home?lang=en-us#!/wiki/Wd6e509e5a3ee_4b03_9927_3d234e618feb/page/Computer%20Setup%20Options%20Mac%20to%20Mac%20Refresh%20macOS%20Setup" TargetMode="External"/><Relationship Id="rId10" Type="http://schemas.openxmlformats.org/officeDocument/2006/relationships/hyperlink" Target="https://apps.na.collabserv.com/wikis/home?lang=en-us#!/wiki/W0e98eb7d8e03_4814_abb5_5694ca81c561/page/Outlook%202016%20Mac" TargetMode="External"/><Relationship Id="rId4" Type="http://schemas.openxmlformats.org/officeDocument/2006/relationships/hyperlink" Target="https://cisco.service-now.com/sp?id=kb_article&amp;sys_id=72abc939dbf6db403e0d5678dc96198f" TargetMode="External"/><Relationship Id="rId9" Type="http://schemas.openxmlformats.org/officeDocument/2006/relationships/hyperlink" Target="https://kb.vmware.com/selfservice/microsites/search.do?language=en_US&amp;cmd=displayKC&amp;externalId=1023888"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apps.na.collabserv.com/wikis/home?lang=en-us#!/wiki/W0e98eb7d8e03_4814_abb5_5694ca81c561/page/Calendar%20Management%20Service" TargetMode="External"/><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hyperlink" Target="https://apps.na.collabserv.com/wikis/home?lang=en-us#!/wiki/Wadedadedb802_4c25_b220_97754521da15/page/AnyConnect%20Self-Help" TargetMode="External"/><Relationship Id="rId4" Type="http://schemas.openxmlformats.org/officeDocument/2006/relationships/hyperlink" Target="https://cisco.service-now.com/sp?id=kb_article&amp;sys_id=8616a80cdb47df84faa896f8db96190e"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apps.na.collabserv.com/wikis/home?lang=en-us#!/wiki/W0e98eb7d8e03_4814_abb5_5694ca81c561/page/How%20can%20I%20add%20a%20new%20profile%20and%20migrate%20local%20data%20from%20a%20previous%20profile" TargetMode="External"/><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hyperlink" Target="https://helpzone.cisco.com/t5/Technical-Support-Documents/Case-Standards-Mac-global-support/ta-p/3292" TargetMode="External"/><Relationship Id="rId5" Type="http://schemas.openxmlformats.org/officeDocument/2006/relationships/hyperlink" Target="https://apps.na.collabserv.com/wikis/home?lang=en-us#!/wiki/Web76de360c40_4c44_8b0c_bd141013ad19/page/Mac%20Hardware%20-%20Global%20Support%20Options" TargetMode="External"/><Relationship Id="rId4" Type="http://schemas.openxmlformats.org/officeDocument/2006/relationships/hyperlink" Target="https://apps.na.collabserv.com/wikis/home?lang=en-us#!/wiki/W0e98eb7d8e03_4814_abb5_5694ca81c561/page/How%20can%20I%20completely%20remove%20and%20re-add%20my%20email%20account%20and%20profile"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err="1" smtClean="0"/>
              <a:t>Pritam</a:t>
            </a:r>
            <a:r>
              <a:rPr lang="en-US" dirty="0" smtClean="0"/>
              <a:t> Mukherjee</a:t>
            </a:r>
            <a:endParaRPr lang="en-US" dirty="0"/>
          </a:p>
        </p:txBody>
      </p:sp>
      <p:sp>
        <p:nvSpPr>
          <p:cNvPr id="3" name="Text Placeholder 2"/>
          <p:cNvSpPr>
            <a:spLocks noGrp="1"/>
          </p:cNvSpPr>
          <p:nvPr>
            <p:ph type="body" sz="quarter" idx="11"/>
          </p:nvPr>
        </p:nvSpPr>
        <p:spPr/>
        <p:txBody>
          <a:bodyPr/>
          <a:lstStyle/>
          <a:p>
            <a:r>
              <a:rPr lang="en-US" dirty="0"/>
              <a:t>Technical Trainer</a:t>
            </a:r>
          </a:p>
        </p:txBody>
      </p:sp>
      <p:sp>
        <p:nvSpPr>
          <p:cNvPr id="4" name="Text Placeholder 3"/>
          <p:cNvSpPr>
            <a:spLocks noGrp="1"/>
          </p:cNvSpPr>
          <p:nvPr>
            <p:ph type="body" sz="quarter" idx="12"/>
          </p:nvPr>
        </p:nvSpPr>
        <p:spPr/>
        <p:txBody>
          <a:bodyPr/>
          <a:lstStyle/>
          <a:p>
            <a:r>
              <a:rPr lang="en-US" dirty="0" smtClean="0"/>
              <a:t>2</a:t>
            </a:r>
            <a:r>
              <a:rPr lang="en-US" baseline="30000" dirty="0" smtClean="0"/>
              <a:t>nd</a:t>
            </a:r>
            <a:r>
              <a:rPr lang="en-US" dirty="0" smtClean="0"/>
              <a:t> January 2019</a:t>
            </a:r>
            <a:endParaRPr lang="en-US" dirty="0"/>
          </a:p>
        </p:txBody>
      </p:sp>
      <p:sp>
        <p:nvSpPr>
          <p:cNvPr id="5" name="Text Placeholder 4"/>
          <p:cNvSpPr>
            <a:spLocks noGrp="1"/>
          </p:cNvSpPr>
          <p:nvPr>
            <p:ph type="body" sz="quarter" idx="13"/>
          </p:nvPr>
        </p:nvSpPr>
        <p:spPr>
          <a:xfrm>
            <a:off x="516222" y="2625317"/>
            <a:ext cx="8559773" cy="440352"/>
          </a:xfrm>
        </p:spPr>
        <p:txBody>
          <a:bodyPr/>
          <a:lstStyle/>
          <a:p>
            <a:pPr>
              <a:defRPr/>
            </a:pPr>
            <a:r>
              <a:rPr lang="en-US" sz="2474" dirty="0">
                <a:latin typeface="Arial" panose="020B0604020202020204" pitchFamily="34" charset="0"/>
                <a:ea typeface="CiscoSansTT Thin" charset="0"/>
                <a:cs typeface="Arial" panose="020B0604020202020204" pitchFamily="34" charset="0"/>
              </a:rPr>
              <a:t>MAC OS X and Applications</a:t>
            </a:r>
          </a:p>
        </p:txBody>
      </p:sp>
      <p:sp>
        <p:nvSpPr>
          <p:cNvPr id="6" name="Title 5"/>
          <p:cNvSpPr>
            <a:spLocks noGrp="1"/>
          </p:cNvSpPr>
          <p:nvPr>
            <p:ph type="ctrTitle"/>
          </p:nvPr>
        </p:nvSpPr>
        <p:spPr>
          <a:xfrm>
            <a:off x="522616" y="1713189"/>
            <a:ext cx="8598462" cy="664699"/>
          </a:xfrm>
        </p:spPr>
        <p:txBody>
          <a:bodyPr/>
          <a:lstStyle/>
          <a:p>
            <a:r>
              <a:rPr lang="en-US" sz="2887" dirty="0">
                <a:latin typeface="Arial" panose="020B0604020202020204" pitchFamily="34" charset="0"/>
                <a:cs typeface="Arial" panose="020B0604020202020204" pitchFamily="34" charset="0"/>
              </a:rPr>
              <a:t>Employee Services Technical Support </a:t>
            </a:r>
            <a:br>
              <a:rPr lang="en-US" sz="2887" dirty="0">
                <a:latin typeface="Arial" panose="020B0604020202020204" pitchFamily="34" charset="0"/>
                <a:cs typeface="Arial" panose="020B0604020202020204" pitchFamily="34" charset="0"/>
              </a:rPr>
            </a:br>
            <a:r>
              <a:rPr lang="en-US" sz="2887" dirty="0">
                <a:latin typeface="Arial" panose="020B0604020202020204" pitchFamily="34" charset="0"/>
                <a:cs typeface="Arial" panose="020B0604020202020204" pitchFamily="34" charset="0"/>
              </a:rPr>
              <a:t>Frontline Tier 1 or Tier 2 Support for:</a:t>
            </a:r>
            <a:endParaRPr lang="en-US" sz="2887" dirty="0"/>
          </a:p>
        </p:txBody>
      </p:sp>
    </p:spTree>
    <p:extLst>
      <p:ext uri="{BB962C8B-B14F-4D97-AF65-F5344CB8AC3E}">
        <p14:creationId xmlns:p14="http://schemas.microsoft.com/office/powerpoint/2010/main" val="2258895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7AC2-E348-0941-BF33-C956C3D2C6A9}"/>
              </a:ext>
            </a:extLst>
          </p:cNvPr>
          <p:cNvSpPr>
            <a:spLocks noGrp="1"/>
          </p:cNvSpPr>
          <p:nvPr>
            <p:ph type="title"/>
          </p:nvPr>
        </p:nvSpPr>
        <p:spPr/>
        <p:txBody>
          <a:bodyPr/>
          <a:lstStyle/>
          <a:p>
            <a:pPr algn="ctr"/>
            <a:r>
              <a:rPr lang="en-US" dirty="0"/>
              <a:t>System</a:t>
            </a:r>
          </a:p>
        </p:txBody>
      </p:sp>
      <p:pic>
        <p:nvPicPr>
          <p:cNvPr id="3" name="Picture 2">
            <a:extLst>
              <a:ext uri="{FF2B5EF4-FFF2-40B4-BE49-F238E27FC236}">
                <a16:creationId xmlns:a16="http://schemas.microsoft.com/office/drawing/2014/main" id="{10543D5C-EC7D-0E4F-BF2E-16AB1882E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81" y="1206917"/>
            <a:ext cx="5515407" cy="3678225"/>
          </a:xfrm>
          <a:prstGeom prst="rect">
            <a:avLst/>
          </a:prstGeom>
        </p:spPr>
      </p:pic>
      <p:sp>
        <p:nvSpPr>
          <p:cNvPr id="4" name="TextBox 3">
            <a:extLst>
              <a:ext uri="{FF2B5EF4-FFF2-40B4-BE49-F238E27FC236}">
                <a16:creationId xmlns:a16="http://schemas.microsoft.com/office/drawing/2014/main" id="{0B527A07-CC1E-824B-B1DD-4AA1029EE7E1}"/>
              </a:ext>
            </a:extLst>
          </p:cNvPr>
          <p:cNvSpPr txBox="1"/>
          <p:nvPr/>
        </p:nvSpPr>
        <p:spPr>
          <a:xfrm>
            <a:off x="6286260" y="2020821"/>
            <a:ext cx="3446823" cy="1361270"/>
          </a:xfrm>
          <a:prstGeom prst="rect">
            <a:avLst/>
          </a:prstGeom>
          <a:noFill/>
        </p:spPr>
        <p:txBody>
          <a:bodyPr wrap="square" rtlCol="0">
            <a:spAutoFit/>
          </a:bodyPr>
          <a:lstStyle/>
          <a:p>
            <a:pPr algn="just"/>
            <a:r>
              <a:rPr lang="en-US" sz="1649" b="1" dirty="0">
                <a:latin typeface="+mn-lt"/>
              </a:rPr>
              <a:t>System</a:t>
            </a:r>
            <a:r>
              <a:rPr lang="en-US" sz="1649" dirty="0">
                <a:latin typeface="+mn-lt"/>
              </a:rPr>
              <a:t> contains a </a:t>
            </a:r>
          </a:p>
          <a:p>
            <a:pPr algn="just"/>
            <a:r>
              <a:rPr lang="en-US" sz="1649" b="1" dirty="0">
                <a:latin typeface="+mn-lt"/>
              </a:rPr>
              <a:t>Library</a:t>
            </a:r>
            <a:r>
              <a:rPr lang="en-US" sz="1649" dirty="0">
                <a:latin typeface="+mn-lt"/>
              </a:rPr>
              <a:t> Folder, which has </a:t>
            </a:r>
          </a:p>
          <a:p>
            <a:pPr algn="just"/>
            <a:r>
              <a:rPr lang="en-US" sz="1649" dirty="0">
                <a:latin typeface="+mn-lt"/>
              </a:rPr>
              <a:t>all the essential files to run the</a:t>
            </a:r>
          </a:p>
          <a:p>
            <a:pPr algn="just"/>
            <a:r>
              <a:rPr lang="en-US" sz="1649" dirty="0">
                <a:latin typeface="+mn-lt"/>
              </a:rPr>
              <a:t>operating System.</a:t>
            </a:r>
          </a:p>
          <a:p>
            <a:pPr algn="just"/>
            <a:r>
              <a:rPr lang="en-US" sz="1649" dirty="0">
                <a:latin typeface="+mn-lt"/>
              </a:rPr>
              <a:t>For Example: Core Services</a:t>
            </a:r>
          </a:p>
        </p:txBody>
      </p:sp>
    </p:spTree>
    <p:extLst>
      <p:ext uri="{BB962C8B-B14F-4D97-AF65-F5344CB8AC3E}">
        <p14:creationId xmlns:p14="http://schemas.microsoft.com/office/powerpoint/2010/main" val="1320308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6E96-B717-664F-8010-F40128990508}"/>
              </a:ext>
            </a:extLst>
          </p:cNvPr>
          <p:cNvSpPr>
            <a:spLocks noGrp="1"/>
          </p:cNvSpPr>
          <p:nvPr>
            <p:ph type="title"/>
          </p:nvPr>
        </p:nvSpPr>
        <p:spPr/>
        <p:txBody>
          <a:bodyPr/>
          <a:lstStyle/>
          <a:p>
            <a:pPr algn="ctr"/>
            <a:r>
              <a:rPr lang="en-US" dirty="0"/>
              <a:t>Users</a:t>
            </a:r>
          </a:p>
        </p:txBody>
      </p:sp>
      <p:pic>
        <p:nvPicPr>
          <p:cNvPr id="3" name="Picture 2">
            <a:extLst>
              <a:ext uri="{FF2B5EF4-FFF2-40B4-BE49-F238E27FC236}">
                <a16:creationId xmlns:a16="http://schemas.microsoft.com/office/drawing/2014/main" id="{E63868D3-9579-FD44-B133-0556F1A3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3" y="1599398"/>
            <a:ext cx="5975588" cy="2754512"/>
          </a:xfrm>
          <a:prstGeom prst="rect">
            <a:avLst/>
          </a:prstGeom>
        </p:spPr>
      </p:pic>
      <p:sp>
        <p:nvSpPr>
          <p:cNvPr id="4" name="TextBox 3">
            <a:extLst>
              <a:ext uri="{FF2B5EF4-FFF2-40B4-BE49-F238E27FC236}">
                <a16:creationId xmlns:a16="http://schemas.microsoft.com/office/drawing/2014/main" id="{1982BEEF-AA35-604F-AA31-76B8D8EE3519}"/>
              </a:ext>
            </a:extLst>
          </p:cNvPr>
          <p:cNvSpPr txBox="1"/>
          <p:nvPr/>
        </p:nvSpPr>
        <p:spPr>
          <a:xfrm>
            <a:off x="6705526" y="1501166"/>
            <a:ext cx="3049111" cy="2398542"/>
          </a:xfrm>
          <a:prstGeom prst="rect">
            <a:avLst/>
          </a:prstGeom>
          <a:noFill/>
        </p:spPr>
        <p:txBody>
          <a:bodyPr wrap="square" rtlCol="0">
            <a:spAutoFit/>
          </a:bodyPr>
          <a:lstStyle/>
          <a:p>
            <a:pPr algn="just">
              <a:spcBef>
                <a:spcPts val="618"/>
              </a:spcBef>
            </a:pPr>
            <a:r>
              <a:rPr lang="en-US" sz="1443" b="1" dirty="0">
                <a:latin typeface="+mn-lt"/>
              </a:rPr>
              <a:t>Users</a:t>
            </a:r>
            <a:r>
              <a:rPr lang="en-US" sz="1443" dirty="0">
                <a:latin typeface="+mn-lt"/>
              </a:rPr>
              <a:t> folder contains of the </a:t>
            </a:r>
          </a:p>
          <a:p>
            <a:pPr algn="just">
              <a:spcBef>
                <a:spcPts val="618"/>
              </a:spcBef>
            </a:pPr>
            <a:r>
              <a:rPr lang="en-US" sz="1443" dirty="0">
                <a:latin typeface="+mn-lt"/>
              </a:rPr>
              <a:t>data of all the user accounts </a:t>
            </a:r>
          </a:p>
          <a:p>
            <a:pPr algn="just">
              <a:spcBef>
                <a:spcPts val="618"/>
              </a:spcBef>
            </a:pPr>
            <a:r>
              <a:rPr lang="en-US" sz="1443" dirty="0">
                <a:latin typeface="+mn-lt"/>
              </a:rPr>
              <a:t>along with a Shared folder. </a:t>
            </a:r>
          </a:p>
          <a:p>
            <a:pPr algn="just">
              <a:spcBef>
                <a:spcPts val="618"/>
              </a:spcBef>
            </a:pPr>
            <a:r>
              <a:rPr lang="en-US" sz="1443" dirty="0">
                <a:latin typeface="+mn-lt"/>
              </a:rPr>
              <a:t>Each and every user account folder made up of mainly 9 folders; </a:t>
            </a:r>
            <a:r>
              <a:rPr lang="en-US" sz="1443" b="1" dirty="0">
                <a:latin typeface="+mn-lt"/>
              </a:rPr>
              <a:t>Desktop</a:t>
            </a:r>
            <a:r>
              <a:rPr lang="en-US" sz="1443" dirty="0">
                <a:latin typeface="+mn-lt"/>
              </a:rPr>
              <a:t>,</a:t>
            </a:r>
          </a:p>
          <a:p>
            <a:pPr algn="just">
              <a:spcBef>
                <a:spcPts val="618"/>
              </a:spcBef>
            </a:pPr>
            <a:r>
              <a:rPr lang="en-US" sz="1443" b="1" dirty="0">
                <a:latin typeface="+mn-lt"/>
              </a:rPr>
              <a:t>Documents</a:t>
            </a:r>
            <a:r>
              <a:rPr lang="en-US" sz="1443" dirty="0">
                <a:latin typeface="+mn-lt"/>
              </a:rPr>
              <a:t>, </a:t>
            </a:r>
            <a:r>
              <a:rPr lang="en-US" sz="1443" b="1" dirty="0">
                <a:latin typeface="+mn-lt"/>
              </a:rPr>
              <a:t>Downloads</a:t>
            </a:r>
            <a:r>
              <a:rPr lang="en-US" sz="1443" dirty="0">
                <a:latin typeface="+mn-lt"/>
              </a:rPr>
              <a:t>, </a:t>
            </a:r>
            <a:r>
              <a:rPr lang="en-US" sz="1443" b="1" dirty="0">
                <a:latin typeface="+mn-lt"/>
              </a:rPr>
              <a:t>Library</a:t>
            </a:r>
            <a:r>
              <a:rPr lang="en-US" sz="1443" dirty="0">
                <a:latin typeface="+mn-lt"/>
              </a:rPr>
              <a:t>(hidden),  </a:t>
            </a:r>
            <a:r>
              <a:rPr lang="en-US" sz="1443" b="1" dirty="0">
                <a:latin typeface="+mn-lt"/>
              </a:rPr>
              <a:t>Movies</a:t>
            </a:r>
            <a:r>
              <a:rPr lang="en-US" sz="1443" dirty="0">
                <a:latin typeface="+mn-lt"/>
              </a:rPr>
              <a:t>, </a:t>
            </a:r>
            <a:r>
              <a:rPr lang="en-US" sz="1443" b="1" dirty="0">
                <a:latin typeface="+mn-lt"/>
              </a:rPr>
              <a:t>Music</a:t>
            </a:r>
            <a:r>
              <a:rPr lang="en-US" sz="1443" dirty="0">
                <a:latin typeface="+mn-lt"/>
              </a:rPr>
              <a:t>, </a:t>
            </a:r>
            <a:r>
              <a:rPr lang="en-US" sz="1443" b="1" dirty="0">
                <a:latin typeface="+mn-lt"/>
              </a:rPr>
              <a:t>Pictures</a:t>
            </a:r>
            <a:r>
              <a:rPr lang="en-US" sz="1443" dirty="0">
                <a:latin typeface="+mn-lt"/>
              </a:rPr>
              <a:t>, </a:t>
            </a:r>
            <a:r>
              <a:rPr lang="en-US" sz="1443" b="1" dirty="0">
                <a:latin typeface="+mn-lt"/>
              </a:rPr>
              <a:t>Public</a:t>
            </a:r>
          </a:p>
        </p:txBody>
      </p:sp>
    </p:spTree>
    <p:extLst>
      <p:ext uri="{BB962C8B-B14F-4D97-AF65-F5344CB8AC3E}">
        <p14:creationId xmlns:p14="http://schemas.microsoft.com/office/powerpoint/2010/main" val="3980460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3474-6EF8-C34F-8346-A3ACD1F17D10}"/>
              </a:ext>
            </a:extLst>
          </p:cNvPr>
          <p:cNvSpPr>
            <a:spLocks noGrp="1"/>
          </p:cNvSpPr>
          <p:nvPr>
            <p:ph type="title"/>
          </p:nvPr>
        </p:nvSpPr>
        <p:spPr/>
        <p:txBody>
          <a:bodyPr/>
          <a:lstStyle/>
          <a:p>
            <a:pPr algn="ctr"/>
            <a:r>
              <a:rPr lang="en-US" dirty="0"/>
              <a:t>User Library</a:t>
            </a:r>
          </a:p>
        </p:txBody>
      </p:sp>
      <p:pic>
        <p:nvPicPr>
          <p:cNvPr id="3" name="Picture 2">
            <a:extLst>
              <a:ext uri="{FF2B5EF4-FFF2-40B4-BE49-F238E27FC236}">
                <a16:creationId xmlns:a16="http://schemas.microsoft.com/office/drawing/2014/main" id="{87C464EE-0D29-5443-AB82-D206D0AE5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3" y="1314816"/>
            <a:ext cx="5235382" cy="3778833"/>
          </a:xfrm>
          <a:prstGeom prst="rect">
            <a:avLst/>
          </a:prstGeom>
        </p:spPr>
      </p:pic>
      <p:sp>
        <p:nvSpPr>
          <p:cNvPr id="4" name="TextBox 3">
            <a:extLst>
              <a:ext uri="{FF2B5EF4-FFF2-40B4-BE49-F238E27FC236}">
                <a16:creationId xmlns:a16="http://schemas.microsoft.com/office/drawing/2014/main" id="{361C96A4-231E-EA4C-8F4A-A5C820A28986}"/>
              </a:ext>
            </a:extLst>
          </p:cNvPr>
          <p:cNvSpPr txBox="1"/>
          <p:nvPr/>
        </p:nvSpPr>
        <p:spPr>
          <a:xfrm>
            <a:off x="5945708" y="1456375"/>
            <a:ext cx="3343713" cy="2376420"/>
          </a:xfrm>
          <a:prstGeom prst="rect">
            <a:avLst/>
          </a:prstGeom>
          <a:noFill/>
        </p:spPr>
        <p:txBody>
          <a:bodyPr wrap="square" rtlCol="0">
            <a:spAutoFit/>
          </a:bodyPr>
          <a:lstStyle/>
          <a:p>
            <a:pPr algn="just"/>
            <a:r>
              <a:rPr lang="en-US" sz="1649" b="1" dirty="0">
                <a:latin typeface="+mn-lt"/>
              </a:rPr>
              <a:t>Library</a:t>
            </a:r>
            <a:r>
              <a:rPr lang="en-US" sz="1649" dirty="0">
                <a:latin typeface="+mn-lt"/>
              </a:rPr>
              <a:t> folder contains all the settings of the user account including the data of all user based applications.</a:t>
            </a:r>
          </a:p>
          <a:p>
            <a:pPr algn="just"/>
            <a:r>
              <a:rPr lang="en-US" sz="1649" b="1" dirty="0">
                <a:latin typeface="+mn-lt"/>
              </a:rPr>
              <a:t>NOTE:</a:t>
            </a:r>
            <a:r>
              <a:rPr lang="en-US" sz="1649" dirty="0">
                <a:latin typeface="+mn-lt"/>
              </a:rPr>
              <a:t> To access it, click on the </a:t>
            </a:r>
            <a:r>
              <a:rPr lang="en-US" sz="1649" b="1" dirty="0">
                <a:latin typeface="+mn-lt"/>
              </a:rPr>
              <a:t>Go</a:t>
            </a:r>
            <a:r>
              <a:rPr lang="en-US" sz="1649" dirty="0">
                <a:latin typeface="+mn-lt"/>
              </a:rPr>
              <a:t> option from the top menu bar after launching Finder window and then hold down the </a:t>
            </a:r>
            <a:r>
              <a:rPr lang="en-US" sz="1649" b="1" dirty="0">
                <a:latin typeface="+mn-lt"/>
              </a:rPr>
              <a:t>OPTION</a:t>
            </a:r>
            <a:r>
              <a:rPr lang="en-US" sz="1649" dirty="0">
                <a:latin typeface="+mn-lt"/>
              </a:rPr>
              <a:t> key on the keyboard.</a:t>
            </a:r>
          </a:p>
        </p:txBody>
      </p:sp>
    </p:spTree>
    <p:extLst>
      <p:ext uri="{BB962C8B-B14F-4D97-AF65-F5344CB8AC3E}">
        <p14:creationId xmlns:p14="http://schemas.microsoft.com/office/powerpoint/2010/main" val="376403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68FF-E09E-004C-AC7A-E7404873E500}"/>
              </a:ext>
            </a:extLst>
          </p:cNvPr>
          <p:cNvSpPr>
            <a:spLocks noGrp="1"/>
          </p:cNvSpPr>
          <p:nvPr>
            <p:ph type="title"/>
          </p:nvPr>
        </p:nvSpPr>
        <p:spPr/>
        <p:txBody>
          <a:bodyPr/>
          <a:lstStyle/>
          <a:p>
            <a:pPr algn="ctr"/>
            <a:r>
              <a:rPr lang="en-US" dirty="0"/>
              <a:t>Essential Applications and Utilities</a:t>
            </a:r>
          </a:p>
        </p:txBody>
      </p:sp>
      <p:sp>
        <p:nvSpPr>
          <p:cNvPr id="3" name="TextBox 2">
            <a:extLst>
              <a:ext uri="{FF2B5EF4-FFF2-40B4-BE49-F238E27FC236}">
                <a16:creationId xmlns:a16="http://schemas.microsoft.com/office/drawing/2014/main" id="{7896DDD5-B579-474B-B0C6-70BE7A190AA2}"/>
              </a:ext>
            </a:extLst>
          </p:cNvPr>
          <p:cNvSpPr txBox="1"/>
          <p:nvPr/>
        </p:nvSpPr>
        <p:spPr>
          <a:xfrm>
            <a:off x="268044" y="1806273"/>
            <a:ext cx="9978466" cy="2376420"/>
          </a:xfrm>
          <a:prstGeom prst="rect">
            <a:avLst/>
          </a:prstGeom>
          <a:noFill/>
        </p:spPr>
        <p:txBody>
          <a:bodyPr wrap="square" rtlCol="0">
            <a:spAutoFit/>
          </a:bodyPr>
          <a:lstStyle/>
          <a:p>
            <a:pPr algn="just"/>
            <a:r>
              <a:rPr lang="en-US" sz="1649" dirty="0">
                <a:latin typeface="+mn-lt"/>
              </a:rPr>
              <a:t>	</a:t>
            </a:r>
            <a:r>
              <a:rPr lang="en-US" sz="1649" b="1" dirty="0">
                <a:latin typeface="+mn-lt"/>
              </a:rPr>
              <a:t>System Preferences</a:t>
            </a:r>
            <a:r>
              <a:rPr lang="en-US" sz="1649" dirty="0">
                <a:latin typeface="+mn-lt"/>
              </a:rPr>
              <a:t> controls system-wide settings ("global" settings), and is available </a:t>
            </a:r>
          </a:p>
          <a:p>
            <a:pPr algn="just"/>
            <a:r>
              <a:rPr lang="en-US" sz="1649" dirty="0">
                <a:latin typeface="+mn-lt"/>
              </a:rPr>
              <a:t>from the Apple menu at the upper-left corner of the screen. System Preferences lets you </a:t>
            </a:r>
          </a:p>
          <a:p>
            <a:pPr algn="just"/>
            <a:r>
              <a:rPr lang="en-US" sz="1649" dirty="0">
                <a:latin typeface="+mn-lt"/>
              </a:rPr>
              <a:t>to adjust things like your screen resolution, keyboard control, mouse control, sound, </a:t>
            </a:r>
          </a:p>
          <a:p>
            <a:pPr algn="just"/>
            <a:r>
              <a:rPr lang="en-US" sz="1649" dirty="0">
                <a:latin typeface="+mn-lt"/>
              </a:rPr>
              <a:t>printer settings, sharing settings, accounts, and more. You can quickly locate the settings </a:t>
            </a:r>
          </a:p>
          <a:p>
            <a:pPr algn="just"/>
            <a:r>
              <a:rPr lang="en-US" sz="1649" dirty="0">
                <a:latin typeface="+mn-lt"/>
              </a:rPr>
              <a:t>you want to change by typing the desired subject in the search field. For example, to change </a:t>
            </a:r>
          </a:p>
          <a:p>
            <a:pPr algn="just"/>
            <a:r>
              <a:rPr lang="en-US" sz="1649" dirty="0">
                <a:latin typeface="+mn-lt"/>
              </a:rPr>
              <a:t>your login password, type "password." The preferences related to password appear below </a:t>
            </a:r>
          </a:p>
          <a:p>
            <a:pPr algn="just"/>
            <a:r>
              <a:rPr lang="en-US" sz="1649" dirty="0">
                <a:latin typeface="+mn-lt"/>
              </a:rPr>
              <a:t>the search field, and one or more preferences are spotlighted in the System Preferences </a:t>
            </a:r>
          </a:p>
          <a:p>
            <a:pPr algn="just"/>
            <a:r>
              <a:rPr lang="en-US" sz="1649" dirty="0">
                <a:latin typeface="+mn-lt"/>
              </a:rPr>
              <a:t>window. Click the item in the list that matches what you want to do, or click one of the </a:t>
            </a:r>
          </a:p>
          <a:p>
            <a:pPr algn="just"/>
            <a:r>
              <a:rPr lang="en-US" sz="1649" dirty="0">
                <a:latin typeface="+mn-lt"/>
              </a:rPr>
              <a:t>spotlighted preferences. The appropriate preference pane opens.</a:t>
            </a:r>
          </a:p>
        </p:txBody>
      </p:sp>
      <p:sp>
        <p:nvSpPr>
          <p:cNvPr id="4" name="TextBox 3">
            <a:extLst>
              <a:ext uri="{FF2B5EF4-FFF2-40B4-BE49-F238E27FC236}">
                <a16:creationId xmlns:a16="http://schemas.microsoft.com/office/drawing/2014/main" id="{27DCE7BB-2B28-104D-B47F-FCB07049F2F1}"/>
              </a:ext>
            </a:extLst>
          </p:cNvPr>
          <p:cNvSpPr txBox="1"/>
          <p:nvPr/>
        </p:nvSpPr>
        <p:spPr>
          <a:xfrm>
            <a:off x="682386" y="1319168"/>
            <a:ext cx="2297424" cy="369332"/>
          </a:xfrm>
          <a:prstGeom prst="rect">
            <a:avLst/>
          </a:prstGeom>
          <a:noFill/>
        </p:spPr>
        <p:txBody>
          <a:bodyPr wrap="none" rtlCol="0">
            <a:spAutoFit/>
          </a:bodyPr>
          <a:lstStyle/>
          <a:p>
            <a:r>
              <a:rPr lang="en-US" b="1" u="sng" dirty="0">
                <a:latin typeface="+mn-lt"/>
              </a:rPr>
              <a:t>System</a:t>
            </a:r>
            <a:r>
              <a:rPr lang="en-US" u="sng" dirty="0">
                <a:latin typeface="+mn-lt"/>
              </a:rPr>
              <a:t> </a:t>
            </a:r>
            <a:r>
              <a:rPr lang="en-US" b="1" u="sng" dirty="0">
                <a:latin typeface="+mn-lt"/>
              </a:rPr>
              <a:t>Preferences</a:t>
            </a:r>
          </a:p>
        </p:txBody>
      </p:sp>
    </p:spTree>
    <p:extLst>
      <p:ext uri="{BB962C8B-B14F-4D97-AF65-F5344CB8AC3E}">
        <p14:creationId xmlns:p14="http://schemas.microsoft.com/office/powerpoint/2010/main" val="3700876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3C466-8CA3-154B-B8CA-0532C431F99A}"/>
              </a:ext>
            </a:extLst>
          </p:cNvPr>
          <p:cNvSpPr>
            <a:spLocks noGrp="1"/>
          </p:cNvSpPr>
          <p:nvPr>
            <p:ph type="title"/>
          </p:nvPr>
        </p:nvSpPr>
        <p:spPr/>
        <p:txBody>
          <a:bodyPr/>
          <a:lstStyle/>
          <a:p>
            <a:r>
              <a:rPr lang="en-US" dirty="0"/>
              <a:t>Essential Applications and Utilities</a:t>
            </a:r>
          </a:p>
        </p:txBody>
      </p:sp>
      <p:sp>
        <p:nvSpPr>
          <p:cNvPr id="3" name="TextBox 2">
            <a:extLst>
              <a:ext uri="{FF2B5EF4-FFF2-40B4-BE49-F238E27FC236}">
                <a16:creationId xmlns:a16="http://schemas.microsoft.com/office/drawing/2014/main" id="{0B14F584-FE09-1E41-8383-10E4164E70EE}"/>
              </a:ext>
            </a:extLst>
          </p:cNvPr>
          <p:cNvSpPr txBox="1"/>
          <p:nvPr/>
        </p:nvSpPr>
        <p:spPr>
          <a:xfrm>
            <a:off x="489904" y="1078819"/>
            <a:ext cx="2002471" cy="314381"/>
          </a:xfrm>
          <a:prstGeom prst="rect">
            <a:avLst/>
          </a:prstGeom>
          <a:noFill/>
        </p:spPr>
        <p:txBody>
          <a:bodyPr wrap="none" rtlCol="0">
            <a:spAutoFit/>
          </a:bodyPr>
          <a:lstStyle/>
          <a:p>
            <a:r>
              <a:rPr lang="en-US" sz="1443" b="1" u="sng" dirty="0">
                <a:latin typeface="+mn-lt"/>
              </a:rPr>
              <a:t>Language and Region</a:t>
            </a:r>
          </a:p>
        </p:txBody>
      </p:sp>
      <p:pic>
        <p:nvPicPr>
          <p:cNvPr id="4" name="Picture 3">
            <a:extLst>
              <a:ext uri="{FF2B5EF4-FFF2-40B4-BE49-F238E27FC236}">
                <a16:creationId xmlns:a16="http://schemas.microsoft.com/office/drawing/2014/main" id="{BE0F3263-BF79-C444-81C9-CE2ECEB8B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13" y="1480207"/>
            <a:ext cx="4258648" cy="3379915"/>
          </a:xfrm>
          <a:prstGeom prst="rect">
            <a:avLst/>
          </a:prstGeom>
        </p:spPr>
      </p:pic>
      <p:sp>
        <p:nvSpPr>
          <p:cNvPr id="5" name="TextBox 4">
            <a:extLst>
              <a:ext uri="{FF2B5EF4-FFF2-40B4-BE49-F238E27FC236}">
                <a16:creationId xmlns:a16="http://schemas.microsoft.com/office/drawing/2014/main" id="{6266B741-104A-AE4D-8CC7-459B3D9BAFF5}"/>
              </a:ext>
            </a:extLst>
          </p:cNvPr>
          <p:cNvSpPr txBox="1"/>
          <p:nvPr/>
        </p:nvSpPr>
        <p:spPr>
          <a:xfrm>
            <a:off x="5208453" y="1626059"/>
            <a:ext cx="3682503" cy="2630207"/>
          </a:xfrm>
          <a:prstGeom prst="rect">
            <a:avLst/>
          </a:prstGeom>
          <a:noFill/>
        </p:spPr>
        <p:txBody>
          <a:bodyPr wrap="square" rtlCol="0">
            <a:spAutoFit/>
          </a:bodyPr>
          <a:lstStyle/>
          <a:p>
            <a:pPr algn="just"/>
            <a:r>
              <a:rPr lang="en-US" sz="1649" b="1" dirty="0">
                <a:latin typeface="+mn-lt"/>
              </a:rPr>
              <a:t>Language &amp; Region</a:t>
            </a:r>
            <a:r>
              <a:rPr lang="en-US" sz="1649" dirty="0">
                <a:latin typeface="+mn-lt"/>
              </a:rPr>
              <a:t> option has created to set the Preferred and second Languages, Region and Calendar style.</a:t>
            </a:r>
          </a:p>
          <a:p>
            <a:pPr algn="just"/>
            <a:endParaRPr lang="en-US" sz="1649" dirty="0">
              <a:latin typeface="+mn-lt"/>
            </a:endParaRPr>
          </a:p>
          <a:p>
            <a:pPr algn="just"/>
            <a:r>
              <a:rPr lang="en-US" sz="1649" dirty="0">
                <a:latin typeface="+mn-lt"/>
              </a:rPr>
              <a:t>If any user wants more than one language on Outlook, then set the Languages here accordingly. Make sure that English (US) should be selected as it has dictionary.</a:t>
            </a:r>
          </a:p>
        </p:txBody>
      </p:sp>
    </p:spTree>
    <p:extLst>
      <p:ext uri="{BB962C8B-B14F-4D97-AF65-F5344CB8AC3E}">
        <p14:creationId xmlns:p14="http://schemas.microsoft.com/office/powerpoint/2010/main" val="2943758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1233-FD4E-1D41-9275-3AEE7AA81E60}"/>
              </a:ext>
            </a:extLst>
          </p:cNvPr>
          <p:cNvSpPr>
            <a:spLocks noGrp="1"/>
          </p:cNvSpPr>
          <p:nvPr>
            <p:ph type="title"/>
          </p:nvPr>
        </p:nvSpPr>
        <p:spPr/>
        <p:txBody>
          <a:bodyPr/>
          <a:lstStyle/>
          <a:p>
            <a:r>
              <a:rPr lang="en-US" dirty="0"/>
              <a:t>Essential Applications and Utilities</a:t>
            </a:r>
          </a:p>
        </p:txBody>
      </p:sp>
      <p:pic>
        <p:nvPicPr>
          <p:cNvPr id="3" name="Picture 2">
            <a:extLst>
              <a:ext uri="{FF2B5EF4-FFF2-40B4-BE49-F238E27FC236}">
                <a16:creationId xmlns:a16="http://schemas.microsoft.com/office/drawing/2014/main" id="{A04A83CD-D4DB-1F4B-A58C-5C4BF5E89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03" y="1500132"/>
            <a:ext cx="4187634" cy="3395378"/>
          </a:xfrm>
          <a:prstGeom prst="rect">
            <a:avLst/>
          </a:prstGeom>
        </p:spPr>
      </p:pic>
      <p:sp>
        <p:nvSpPr>
          <p:cNvPr id="4" name="TextBox 3">
            <a:extLst>
              <a:ext uri="{FF2B5EF4-FFF2-40B4-BE49-F238E27FC236}">
                <a16:creationId xmlns:a16="http://schemas.microsoft.com/office/drawing/2014/main" id="{115E9779-9184-BE45-9A61-5463EC3817DA}"/>
              </a:ext>
            </a:extLst>
          </p:cNvPr>
          <p:cNvSpPr txBox="1"/>
          <p:nvPr/>
        </p:nvSpPr>
        <p:spPr>
          <a:xfrm>
            <a:off x="5103550" y="1323023"/>
            <a:ext cx="5327371" cy="3645357"/>
          </a:xfrm>
          <a:prstGeom prst="rect">
            <a:avLst/>
          </a:prstGeom>
          <a:noFill/>
        </p:spPr>
        <p:txBody>
          <a:bodyPr wrap="square" rtlCol="0">
            <a:spAutoFit/>
          </a:bodyPr>
          <a:lstStyle/>
          <a:p>
            <a:pPr algn="just"/>
            <a:r>
              <a:rPr lang="en-US" sz="1649" b="1" dirty="0">
                <a:latin typeface="+mn-lt"/>
              </a:rPr>
              <a:t>Security &amp; Privacy </a:t>
            </a:r>
            <a:r>
              <a:rPr lang="en-US" sz="1649" dirty="0">
                <a:latin typeface="+mn-lt"/>
              </a:rPr>
              <a:t>has the setting of </a:t>
            </a:r>
          </a:p>
          <a:p>
            <a:pPr algn="just"/>
            <a:r>
              <a:rPr lang="en-US" sz="1649" dirty="0">
                <a:latin typeface="+mn-lt"/>
              </a:rPr>
              <a:t>Firewall(which allows you to accept or deny </a:t>
            </a:r>
          </a:p>
          <a:p>
            <a:pPr algn="just"/>
            <a:r>
              <a:rPr lang="en-US" sz="1649" dirty="0">
                <a:latin typeface="+mn-lt"/>
              </a:rPr>
              <a:t>incoming connections to your Mac by </a:t>
            </a:r>
          </a:p>
          <a:p>
            <a:pPr algn="just"/>
            <a:r>
              <a:rPr lang="en-US" sz="1649" dirty="0">
                <a:latin typeface="+mn-lt"/>
              </a:rPr>
              <a:t>application), FileVault (FileVault2 to </a:t>
            </a:r>
          </a:p>
          <a:p>
            <a:pPr algn="just"/>
            <a:r>
              <a:rPr lang="en-US" sz="1649" dirty="0">
                <a:latin typeface="+mn-lt"/>
              </a:rPr>
              <a:t>encrypt entire Macintosh HD) and Privacy</a:t>
            </a:r>
          </a:p>
          <a:p>
            <a:pPr algn="just"/>
            <a:r>
              <a:rPr lang="en-US" sz="1649" dirty="0">
                <a:latin typeface="+mn-lt"/>
              </a:rPr>
              <a:t>(offers a number of options that you can </a:t>
            </a:r>
          </a:p>
          <a:p>
            <a:pPr algn="just"/>
            <a:r>
              <a:rPr lang="en-US" sz="1649" dirty="0">
                <a:latin typeface="+mn-lt"/>
              </a:rPr>
              <a:t>set to keep your information secure. </a:t>
            </a:r>
          </a:p>
          <a:p>
            <a:pPr algn="just"/>
            <a:r>
              <a:rPr lang="en-US" sz="1649" dirty="0">
                <a:latin typeface="+mn-lt"/>
              </a:rPr>
              <a:t>In the sidebar, you'll see a list of items, </a:t>
            </a:r>
          </a:p>
          <a:p>
            <a:pPr algn="just"/>
            <a:r>
              <a:rPr lang="en-US" sz="1649" dirty="0">
                <a:latin typeface="+mn-lt"/>
              </a:rPr>
              <a:t>many of them simple: Contacts, Calendars,</a:t>
            </a:r>
          </a:p>
          <a:p>
            <a:pPr algn="just"/>
            <a:r>
              <a:rPr lang="en-US" sz="1649" dirty="0">
                <a:latin typeface="+mn-lt"/>
              </a:rPr>
              <a:t> Reminders all show which apps have </a:t>
            </a:r>
          </a:p>
          <a:p>
            <a:pPr algn="just"/>
            <a:r>
              <a:rPr lang="en-US" sz="1649" dirty="0">
                <a:latin typeface="+mn-lt"/>
              </a:rPr>
              <a:t>requested to access this information. </a:t>
            </a:r>
          </a:p>
          <a:p>
            <a:pPr algn="just"/>
            <a:r>
              <a:rPr lang="en-US" sz="1649" dirty="0">
                <a:latin typeface="+mn-lt"/>
              </a:rPr>
              <a:t>You'll see alerts when apps make such </a:t>
            </a:r>
          </a:p>
          <a:p>
            <a:pPr algn="just"/>
            <a:r>
              <a:rPr lang="en-US" sz="1649" dirty="0">
                <a:latin typeface="+mn-lt"/>
              </a:rPr>
              <a:t>requests.)</a:t>
            </a:r>
          </a:p>
          <a:p>
            <a:endParaRPr lang="en-US" sz="1649" dirty="0">
              <a:latin typeface="+mn-lt"/>
            </a:endParaRPr>
          </a:p>
        </p:txBody>
      </p:sp>
      <p:sp>
        <p:nvSpPr>
          <p:cNvPr id="6" name="TextBox 5">
            <a:extLst>
              <a:ext uri="{FF2B5EF4-FFF2-40B4-BE49-F238E27FC236}">
                <a16:creationId xmlns:a16="http://schemas.microsoft.com/office/drawing/2014/main" id="{FFD81E3B-E36F-E143-9C39-749B67FD04AD}"/>
              </a:ext>
            </a:extLst>
          </p:cNvPr>
          <p:cNvSpPr txBox="1"/>
          <p:nvPr/>
        </p:nvSpPr>
        <p:spPr>
          <a:xfrm>
            <a:off x="489903" y="1016532"/>
            <a:ext cx="2300630" cy="369332"/>
          </a:xfrm>
          <a:prstGeom prst="rect">
            <a:avLst/>
          </a:prstGeom>
          <a:noFill/>
        </p:spPr>
        <p:txBody>
          <a:bodyPr wrap="none" rtlCol="0">
            <a:spAutoFit/>
          </a:bodyPr>
          <a:lstStyle/>
          <a:p>
            <a:r>
              <a:rPr lang="en-US" b="1" u="sng" dirty="0">
                <a:latin typeface="+mn-lt"/>
              </a:rPr>
              <a:t>Security and Privacy</a:t>
            </a:r>
          </a:p>
        </p:txBody>
      </p:sp>
    </p:spTree>
    <p:extLst>
      <p:ext uri="{BB962C8B-B14F-4D97-AF65-F5344CB8AC3E}">
        <p14:creationId xmlns:p14="http://schemas.microsoft.com/office/powerpoint/2010/main" val="3511807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9307-41D5-4B41-916C-8EF88423E41A}"/>
              </a:ext>
            </a:extLst>
          </p:cNvPr>
          <p:cNvSpPr>
            <a:spLocks noGrp="1"/>
          </p:cNvSpPr>
          <p:nvPr>
            <p:ph type="title"/>
          </p:nvPr>
        </p:nvSpPr>
        <p:spPr/>
        <p:txBody>
          <a:bodyPr/>
          <a:lstStyle/>
          <a:p>
            <a:pPr algn="ctr"/>
            <a:r>
              <a:rPr lang="en-US" dirty="0"/>
              <a:t>Essential Applications and Utilities</a:t>
            </a:r>
          </a:p>
        </p:txBody>
      </p:sp>
      <p:pic>
        <p:nvPicPr>
          <p:cNvPr id="3" name="Picture 2">
            <a:extLst>
              <a:ext uri="{FF2B5EF4-FFF2-40B4-BE49-F238E27FC236}">
                <a16:creationId xmlns:a16="http://schemas.microsoft.com/office/drawing/2014/main" id="{5B40820D-7126-CB40-8798-8DD88FAAB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81" y="1491620"/>
            <a:ext cx="4056317" cy="3415514"/>
          </a:xfrm>
          <a:prstGeom prst="rect">
            <a:avLst/>
          </a:prstGeom>
        </p:spPr>
      </p:pic>
      <p:sp>
        <p:nvSpPr>
          <p:cNvPr id="4" name="TextBox 3">
            <a:extLst>
              <a:ext uri="{FF2B5EF4-FFF2-40B4-BE49-F238E27FC236}">
                <a16:creationId xmlns:a16="http://schemas.microsoft.com/office/drawing/2014/main" id="{10E41656-EF88-0A42-86A8-26FC33FB1E21}"/>
              </a:ext>
            </a:extLst>
          </p:cNvPr>
          <p:cNvSpPr txBox="1"/>
          <p:nvPr/>
        </p:nvSpPr>
        <p:spPr>
          <a:xfrm>
            <a:off x="638381" y="968497"/>
            <a:ext cx="1101584" cy="369332"/>
          </a:xfrm>
          <a:prstGeom prst="rect">
            <a:avLst/>
          </a:prstGeom>
          <a:noFill/>
        </p:spPr>
        <p:txBody>
          <a:bodyPr wrap="none" rtlCol="0">
            <a:spAutoFit/>
          </a:bodyPr>
          <a:lstStyle/>
          <a:p>
            <a:r>
              <a:rPr lang="en-US" b="1" u="sng" dirty="0">
                <a:latin typeface="+mn-lt"/>
              </a:rPr>
              <a:t>Spotlight</a:t>
            </a:r>
          </a:p>
        </p:txBody>
      </p:sp>
      <p:sp>
        <p:nvSpPr>
          <p:cNvPr id="5" name="TextBox 4">
            <a:extLst>
              <a:ext uri="{FF2B5EF4-FFF2-40B4-BE49-F238E27FC236}">
                <a16:creationId xmlns:a16="http://schemas.microsoft.com/office/drawing/2014/main" id="{9DE4E35D-A099-E64E-A488-A8F1EDAAC3A6}"/>
              </a:ext>
            </a:extLst>
          </p:cNvPr>
          <p:cNvSpPr txBox="1"/>
          <p:nvPr/>
        </p:nvSpPr>
        <p:spPr>
          <a:xfrm>
            <a:off x="5034571" y="1349268"/>
            <a:ext cx="5327371" cy="3137782"/>
          </a:xfrm>
          <a:prstGeom prst="rect">
            <a:avLst/>
          </a:prstGeom>
          <a:noFill/>
        </p:spPr>
        <p:txBody>
          <a:bodyPr wrap="square" rtlCol="0">
            <a:spAutoFit/>
          </a:bodyPr>
          <a:lstStyle/>
          <a:p>
            <a:pPr algn="just"/>
            <a:r>
              <a:rPr lang="en-US" sz="1649" b="1" dirty="0">
                <a:latin typeface="+mn-lt"/>
              </a:rPr>
              <a:t>Spotlight </a:t>
            </a:r>
            <a:r>
              <a:rPr lang="en-US" sz="1649" dirty="0">
                <a:latin typeface="+mn-lt"/>
              </a:rPr>
              <a:t>manages the complete </a:t>
            </a:r>
          </a:p>
          <a:p>
            <a:pPr algn="just"/>
            <a:r>
              <a:rPr lang="en-US" sz="1649" dirty="0">
                <a:latin typeface="+mn-lt"/>
              </a:rPr>
              <a:t>indexing service of Mac OS X and all</a:t>
            </a:r>
          </a:p>
          <a:p>
            <a:pPr algn="just"/>
            <a:r>
              <a:rPr lang="en-US" sz="1649" dirty="0">
                <a:latin typeface="+mn-lt"/>
              </a:rPr>
              <a:t>installed applications Data. By default, </a:t>
            </a:r>
          </a:p>
          <a:p>
            <a:pPr algn="just"/>
            <a:r>
              <a:rPr lang="en-US" sz="1649" dirty="0">
                <a:latin typeface="+mn-lt"/>
              </a:rPr>
              <a:t>under Search Results all the categories are</a:t>
            </a:r>
          </a:p>
          <a:p>
            <a:pPr algn="just"/>
            <a:r>
              <a:rPr lang="en-US" sz="1649" dirty="0">
                <a:latin typeface="+mn-lt"/>
              </a:rPr>
              <a:t> checked to cover all kinds of data.</a:t>
            </a:r>
          </a:p>
          <a:p>
            <a:pPr algn="just"/>
            <a:endParaRPr lang="en-US" sz="1649" dirty="0">
              <a:latin typeface="+mn-lt"/>
            </a:endParaRPr>
          </a:p>
          <a:p>
            <a:pPr algn="just"/>
            <a:r>
              <a:rPr lang="en-US" sz="1649" dirty="0">
                <a:latin typeface="+mn-lt"/>
              </a:rPr>
              <a:t>If any user wants to omit any particular</a:t>
            </a:r>
          </a:p>
          <a:p>
            <a:pPr algn="just"/>
            <a:r>
              <a:rPr lang="en-US" sz="1649" dirty="0">
                <a:latin typeface="+mn-lt"/>
              </a:rPr>
              <a:t>folder or file from search results, then we</a:t>
            </a:r>
          </a:p>
          <a:p>
            <a:pPr algn="just"/>
            <a:r>
              <a:rPr lang="en-US" sz="1649" dirty="0">
                <a:latin typeface="+mn-lt"/>
              </a:rPr>
              <a:t>need to add that folder under </a:t>
            </a:r>
            <a:r>
              <a:rPr lang="en-US" sz="1649" b="1" dirty="0">
                <a:latin typeface="+mn-lt"/>
              </a:rPr>
              <a:t>Privacy</a:t>
            </a:r>
            <a:r>
              <a:rPr lang="en-US" sz="1649" dirty="0">
                <a:latin typeface="+mn-lt"/>
              </a:rPr>
              <a:t> tab. </a:t>
            </a:r>
          </a:p>
          <a:p>
            <a:pPr algn="just"/>
            <a:r>
              <a:rPr lang="en-US" sz="1649" dirty="0">
                <a:latin typeface="+mn-lt"/>
              </a:rPr>
              <a:t>If any items are not appearing in search </a:t>
            </a:r>
          </a:p>
          <a:p>
            <a:pPr algn="just"/>
            <a:r>
              <a:rPr lang="en-US" sz="1649" dirty="0">
                <a:latin typeface="+mn-lt"/>
              </a:rPr>
              <a:t>results, then add and remove from Privacy </a:t>
            </a:r>
          </a:p>
          <a:p>
            <a:pPr algn="just"/>
            <a:r>
              <a:rPr lang="en-US" sz="1649" dirty="0">
                <a:latin typeface="+mn-lt"/>
              </a:rPr>
              <a:t>section.</a:t>
            </a:r>
          </a:p>
        </p:txBody>
      </p:sp>
    </p:spTree>
    <p:extLst>
      <p:ext uri="{BB962C8B-B14F-4D97-AF65-F5344CB8AC3E}">
        <p14:creationId xmlns:p14="http://schemas.microsoft.com/office/powerpoint/2010/main" val="2707406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DA3D-80E2-3247-ACED-62ED62471A98}"/>
              </a:ext>
            </a:extLst>
          </p:cNvPr>
          <p:cNvSpPr>
            <a:spLocks noGrp="1"/>
          </p:cNvSpPr>
          <p:nvPr>
            <p:ph type="title"/>
          </p:nvPr>
        </p:nvSpPr>
        <p:spPr/>
        <p:txBody>
          <a:bodyPr/>
          <a:lstStyle/>
          <a:p>
            <a:pPr algn="ctr"/>
            <a:r>
              <a:rPr lang="en-US" dirty="0"/>
              <a:t>Essential Applications and Utilities</a:t>
            </a:r>
          </a:p>
        </p:txBody>
      </p:sp>
      <p:pic>
        <p:nvPicPr>
          <p:cNvPr id="3" name="Picture 2">
            <a:extLst>
              <a:ext uri="{FF2B5EF4-FFF2-40B4-BE49-F238E27FC236}">
                <a16:creationId xmlns:a16="http://schemas.microsoft.com/office/drawing/2014/main" id="{EEADAAC5-BEC9-D444-944C-3BE50A7B4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3" y="1594779"/>
            <a:ext cx="4768130" cy="3195585"/>
          </a:xfrm>
          <a:prstGeom prst="rect">
            <a:avLst/>
          </a:prstGeom>
        </p:spPr>
      </p:pic>
      <p:sp>
        <p:nvSpPr>
          <p:cNvPr id="4" name="TextBox 3">
            <a:extLst>
              <a:ext uri="{FF2B5EF4-FFF2-40B4-BE49-F238E27FC236}">
                <a16:creationId xmlns:a16="http://schemas.microsoft.com/office/drawing/2014/main" id="{481A8A44-C1F3-EA43-A9E7-DCD69AF604EB}"/>
              </a:ext>
            </a:extLst>
          </p:cNvPr>
          <p:cNvSpPr txBox="1"/>
          <p:nvPr/>
        </p:nvSpPr>
        <p:spPr>
          <a:xfrm>
            <a:off x="5523120" y="2002660"/>
            <a:ext cx="4482425" cy="2122632"/>
          </a:xfrm>
          <a:prstGeom prst="rect">
            <a:avLst/>
          </a:prstGeom>
          <a:noFill/>
        </p:spPr>
        <p:txBody>
          <a:bodyPr wrap="square" rtlCol="0">
            <a:spAutoFit/>
          </a:bodyPr>
          <a:lstStyle/>
          <a:p>
            <a:pPr algn="just"/>
            <a:r>
              <a:rPr lang="en-US" sz="1649" dirty="0">
                <a:latin typeface="+mn-lt"/>
              </a:rPr>
              <a:t>The settings in </a:t>
            </a:r>
            <a:r>
              <a:rPr lang="en-US" sz="1649" b="1" dirty="0">
                <a:latin typeface="+mn-lt"/>
              </a:rPr>
              <a:t>Energy Saver </a:t>
            </a:r>
            <a:r>
              <a:rPr lang="en-US" sz="1649" dirty="0">
                <a:latin typeface="+mn-lt"/>
              </a:rPr>
              <a:t>affect</a:t>
            </a:r>
          </a:p>
          <a:p>
            <a:pPr algn="just"/>
            <a:r>
              <a:rPr lang="en-US" sz="1649" dirty="0">
                <a:latin typeface="+mn-lt"/>
              </a:rPr>
              <a:t> what happens when your Mac </a:t>
            </a:r>
          </a:p>
          <a:p>
            <a:pPr algn="just"/>
            <a:r>
              <a:rPr lang="en-US" sz="1649" dirty="0">
                <a:latin typeface="+mn-lt"/>
              </a:rPr>
              <a:t>is left unattended for a period of time</a:t>
            </a:r>
          </a:p>
          <a:p>
            <a:pPr algn="just"/>
            <a:r>
              <a:rPr lang="en-US" sz="1649" dirty="0">
                <a:latin typeface="+mn-lt"/>
              </a:rPr>
              <a:t> that you specify.</a:t>
            </a:r>
          </a:p>
          <a:p>
            <a:pPr algn="just"/>
            <a:endParaRPr lang="en-US" sz="1649" dirty="0">
              <a:latin typeface="+mn-lt"/>
            </a:endParaRPr>
          </a:p>
          <a:p>
            <a:pPr algn="just"/>
            <a:r>
              <a:rPr lang="en-US" sz="1649" dirty="0">
                <a:latin typeface="+mn-lt"/>
              </a:rPr>
              <a:t>If the Mac is running out of Battery or </a:t>
            </a:r>
          </a:p>
          <a:p>
            <a:pPr algn="just"/>
            <a:r>
              <a:rPr lang="en-US" sz="1649" dirty="0">
                <a:latin typeface="+mn-lt"/>
              </a:rPr>
              <a:t>doesn’t go to sleep or wake up </a:t>
            </a:r>
          </a:p>
          <a:p>
            <a:pPr algn="just"/>
            <a:r>
              <a:rPr lang="en-US" sz="1649" dirty="0">
                <a:latin typeface="+mn-lt"/>
              </a:rPr>
              <a:t>properly, then click on </a:t>
            </a:r>
            <a:r>
              <a:rPr lang="en-US" sz="1649" b="1" dirty="0">
                <a:latin typeface="+mn-lt"/>
              </a:rPr>
              <a:t>Restore Defaults</a:t>
            </a:r>
            <a:r>
              <a:rPr lang="en-US" sz="1649" dirty="0">
                <a:latin typeface="+mn-lt"/>
              </a:rPr>
              <a:t>.</a:t>
            </a:r>
          </a:p>
        </p:txBody>
      </p:sp>
      <p:sp>
        <p:nvSpPr>
          <p:cNvPr id="5" name="TextBox 4">
            <a:extLst>
              <a:ext uri="{FF2B5EF4-FFF2-40B4-BE49-F238E27FC236}">
                <a16:creationId xmlns:a16="http://schemas.microsoft.com/office/drawing/2014/main" id="{96A68A99-A08B-0E48-8AE9-E95CFC159F8E}"/>
              </a:ext>
            </a:extLst>
          </p:cNvPr>
          <p:cNvSpPr txBox="1"/>
          <p:nvPr/>
        </p:nvSpPr>
        <p:spPr>
          <a:xfrm>
            <a:off x="508629" y="1067674"/>
            <a:ext cx="1659429" cy="646331"/>
          </a:xfrm>
          <a:prstGeom prst="rect">
            <a:avLst/>
          </a:prstGeom>
          <a:noFill/>
        </p:spPr>
        <p:txBody>
          <a:bodyPr wrap="none" rtlCol="0">
            <a:spAutoFit/>
          </a:bodyPr>
          <a:lstStyle/>
          <a:p>
            <a:r>
              <a:rPr lang="en-US" b="1" u="sng" dirty="0"/>
              <a:t>Energy Saver</a:t>
            </a:r>
          </a:p>
          <a:p>
            <a:endParaRPr lang="en-US" dirty="0">
              <a:latin typeface="+mn-lt"/>
            </a:endParaRPr>
          </a:p>
        </p:txBody>
      </p:sp>
    </p:spTree>
    <p:extLst>
      <p:ext uri="{BB962C8B-B14F-4D97-AF65-F5344CB8AC3E}">
        <p14:creationId xmlns:p14="http://schemas.microsoft.com/office/powerpoint/2010/main" val="4133928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48E4-71F0-3D41-B9D3-041D9FF248CC}"/>
              </a:ext>
            </a:extLst>
          </p:cNvPr>
          <p:cNvSpPr>
            <a:spLocks noGrp="1"/>
          </p:cNvSpPr>
          <p:nvPr>
            <p:ph type="title"/>
          </p:nvPr>
        </p:nvSpPr>
        <p:spPr/>
        <p:txBody>
          <a:bodyPr/>
          <a:lstStyle/>
          <a:p>
            <a:r>
              <a:rPr lang="en-US" dirty="0"/>
              <a:t>Essential Applications and Utilities</a:t>
            </a:r>
          </a:p>
        </p:txBody>
      </p:sp>
      <p:pic>
        <p:nvPicPr>
          <p:cNvPr id="3" name="Picture 2">
            <a:extLst>
              <a:ext uri="{FF2B5EF4-FFF2-40B4-BE49-F238E27FC236}">
                <a16:creationId xmlns:a16="http://schemas.microsoft.com/office/drawing/2014/main" id="{24DBC6E1-C9C5-464F-A694-1E7105B39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91" y="1397303"/>
            <a:ext cx="4200896" cy="3538807"/>
          </a:xfrm>
          <a:prstGeom prst="rect">
            <a:avLst/>
          </a:prstGeom>
        </p:spPr>
      </p:pic>
      <p:sp>
        <p:nvSpPr>
          <p:cNvPr id="4" name="TextBox 3">
            <a:extLst>
              <a:ext uri="{FF2B5EF4-FFF2-40B4-BE49-F238E27FC236}">
                <a16:creationId xmlns:a16="http://schemas.microsoft.com/office/drawing/2014/main" id="{FF118AEA-6E08-974D-A917-8A1A4301CBA8}"/>
              </a:ext>
            </a:extLst>
          </p:cNvPr>
          <p:cNvSpPr txBox="1"/>
          <p:nvPr/>
        </p:nvSpPr>
        <p:spPr>
          <a:xfrm>
            <a:off x="489903" y="1016532"/>
            <a:ext cx="1249060" cy="369332"/>
          </a:xfrm>
          <a:prstGeom prst="rect">
            <a:avLst/>
          </a:prstGeom>
          <a:noFill/>
        </p:spPr>
        <p:txBody>
          <a:bodyPr wrap="none" rtlCol="0">
            <a:spAutoFit/>
          </a:bodyPr>
          <a:lstStyle/>
          <a:p>
            <a:r>
              <a:rPr lang="en-US" b="1" u="sng" dirty="0"/>
              <a:t>Keyboard</a:t>
            </a:r>
            <a:endParaRPr lang="en-US" dirty="0">
              <a:latin typeface="+mn-lt"/>
            </a:endParaRPr>
          </a:p>
        </p:txBody>
      </p:sp>
      <p:sp>
        <p:nvSpPr>
          <p:cNvPr id="5" name="TextBox 4">
            <a:extLst>
              <a:ext uri="{FF2B5EF4-FFF2-40B4-BE49-F238E27FC236}">
                <a16:creationId xmlns:a16="http://schemas.microsoft.com/office/drawing/2014/main" id="{9E4C0B7A-B772-A747-B9D7-08E5A67F2C88}"/>
              </a:ext>
            </a:extLst>
          </p:cNvPr>
          <p:cNvSpPr txBox="1"/>
          <p:nvPr/>
        </p:nvSpPr>
        <p:spPr>
          <a:xfrm>
            <a:off x="4908108" y="1537602"/>
            <a:ext cx="5327371" cy="3137782"/>
          </a:xfrm>
          <a:prstGeom prst="rect">
            <a:avLst/>
          </a:prstGeom>
          <a:noFill/>
        </p:spPr>
        <p:txBody>
          <a:bodyPr wrap="square" rtlCol="0">
            <a:spAutoFit/>
          </a:bodyPr>
          <a:lstStyle/>
          <a:p>
            <a:pPr algn="just"/>
            <a:r>
              <a:rPr lang="en-US" sz="1649" b="1" dirty="0">
                <a:latin typeface="+mn-lt"/>
              </a:rPr>
              <a:t>Keyboard </a:t>
            </a:r>
            <a:r>
              <a:rPr lang="en-US" sz="1649" dirty="0">
                <a:latin typeface="+mn-lt"/>
              </a:rPr>
              <a:t>option helps to change the </a:t>
            </a:r>
          </a:p>
          <a:p>
            <a:pPr algn="just"/>
            <a:r>
              <a:rPr lang="en-US" sz="1649" dirty="0">
                <a:latin typeface="+mn-lt"/>
              </a:rPr>
              <a:t>Keyboard Preferences, setup Bluetooth </a:t>
            </a:r>
          </a:p>
          <a:p>
            <a:pPr algn="just"/>
            <a:r>
              <a:rPr lang="en-US" sz="1649" dirty="0">
                <a:latin typeface="+mn-lt"/>
              </a:rPr>
              <a:t>Keyboard, assign keyboard shortcuts and to </a:t>
            </a:r>
          </a:p>
          <a:p>
            <a:pPr algn="just"/>
            <a:r>
              <a:rPr lang="en-US" sz="1649" dirty="0">
                <a:latin typeface="+mn-lt"/>
              </a:rPr>
              <a:t>setup the replacement words.</a:t>
            </a:r>
          </a:p>
          <a:p>
            <a:pPr algn="just"/>
            <a:endParaRPr lang="en-US" sz="1649" dirty="0">
              <a:latin typeface="+mn-lt"/>
            </a:endParaRPr>
          </a:p>
          <a:p>
            <a:pPr algn="just"/>
            <a:r>
              <a:rPr lang="en-US" sz="1649" dirty="0">
                <a:latin typeface="+mn-lt"/>
              </a:rPr>
              <a:t>Whenever any user get a login issue, </a:t>
            </a:r>
          </a:p>
          <a:p>
            <a:pPr algn="just"/>
            <a:r>
              <a:rPr lang="en-US" sz="1649" dirty="0">
                <a:latin typeface="+mn-lt"/>
              </a:rPr>
              <a:t>where the password is correct, but still Mac </a:t>
            </a:r>
          </a:p>
          <a:p>
            <a:pPr algn="just"/>
            <a:r>
              <a:rPr lang="en-US" sz="1649" dirty="0">
                <a:latin typeface="+mn-lt"/>
              </a:rPr>
              <a:t>OS is not accepting the password; in that </a:t>
            </a:r>
          </a:p>
          <a:p>
            <a:pPr algn="just"/>
            <a:r>
              <a:rPr lang="en-US" sz="1649" dirty="0">
                <a:latin typeface="+mn-lt"/>
              </a:rPr>
              <a:t>case, make sure that the keyboard </a:t>
            </a:r>
          </a:p>
          <a:p>
            <a:pPr algn="just"/>
            <a:r>
              <a:rPr lang="en-US" sz="1649" dirty="0">
                <a:latin typeface="+mn-lt"/>
              </a:rPr>
              <a:t>Layout has selected as U.S. by default after </a:t>
            </a:r>
          </a:p>
          <a:p>
            <a:pPr algn="just"/>
            <a:r>
              <a:rPr lang="en-US" sz="1649" dirty="0">
                <a:latin typeface="+mn-lt"/>
              </a:rPr>
              <a:t>login to the Mac.</a:t>
            </a:r>
          </a:p>
          <a:p>
            <a:pPr algn="just"/>
            <a:endParaRPr lang="en-US" sz="1649" dirty="0">
              <a:latin typeface="+mn-lt"/>
            </a:endParaRPr>
          </a:p>
        </p:txBody>
      </p:sp>
    </p:spTree>
    <p:extLst>
      <p:ext uri="{BB962C8B-B14F-4D97-AF65-F5344CB8AC3E}">
        <p14:creationId xmlns:p14="http://schemas.microsoft.com/office/powerpoint/2010/main" val="30939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7A02-7561-DD40-B84D-3F5BF769D254}"/>
              </a:ext>
            </a:extLst>
          </p:cNvPr>
          <p:cNvSpPr>
            <a:spLocks noGrp="1"/>
          </p:cNvSpPr>
          <p:nvPr>
            <p:ph type="title"/>
          </p:nvPr>
        </p:nvSpPr>
        <p:spPr/>
        <p:txBody>
          <a:bodyPr/>
          <a:lstStyle/>
          <a:p>
            <a:pPr algn="ctr"/>
            <a:r>
              <a:rPr lang="en-US" dirty="0"/>
              <a:t>Essential Applications and Utilities</a:t>
            </a:r>
          </a:p>
        </p:txBody>
      </p:sp>
      <p:pic>
        <p:nvPicPr>
          <p:cNvPr id="3" name="Picture 2">
            <a:extLst>
              <a:ext uri="{FF2B5EF4-FFF2-40B4-BE49-F238E27FC236}">
                <a16:creationId xmlns:a16="http://schemas.microsoft.com/office/drawing/2014/main" id="{D6F2D35C-2EEE-5345-A168-78B56DC2E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99" y="1491617"/>
            <a:ext cx="4621533" cy="3570552"/>
          </a:xfrm>
          <a:prstGeom prst="rect">
            <a:avLst/>
          </a:prstGeom>
        </p:spPr>
      </p:pic>
      <p:sp>
        <p:nvSpPr>
          <p:cNvPr id="4" name="TextBox 3">
            <a:extLst>
              <a:ext uri="{FF2B5EF4-FFF2-40B4-BE49-F238E27FC236}">
                <a16:creationId xmlns:a16="http://schemas.microsoft.com/office/drawing/2014/main" id="{DB647D20-B449-F148-B8EE-7DAC85BBB496}"/>
              </a:ext>
            </a:extLst>
          </p:cNvPr>
          <p:cNvSpPr txBox="1"/>
          <p:nvPr/>
        </p:nvSpPr>
        <p:spPr>
          <a:xfrm>
            <a:off x="5264502" y="1884269"/>
            <a:ext cx="5327371" cy="2630207"/>
          </a:xfrm>
          <a:prstGeom prst="rect">
            <a:avLst/>
          </a:prstGeom>
          <a:noFill/>
        </p:spPr>
        <p:txBody>
          <a:bodyPr wrap="square" rtlCol="0">
            <a:spAutoFit/>
          </a:bodyPr>
          <a:lstStyle/>
          <a:p>
            <a:pPr algn="just"/>
            <a:r>
              <a:rPr lang="en-US" sz="1649" b="1" dirty="0">
                <a:latin typeface="+mn-lt"/>
              </a:rPr>
              <a:t>Trackpad</a:t>
            </a:r>
            <a:r>
              <a:rPr lang="en-US" sz="1649" dirty="0">
                <a:latin typeface="+mn-lt"/>
              </a:rPr>
              <a:t> option helps to change </a:t>
            </a:r>
          </a:p>
          <a:p>
            <a:pPr algn="just"/>
            <a:r>
              <a:rPr lang="en-US" sz="1649" dirty="0">
                <a:latin typeface="+mn-lt"/>
              </a:rPr>
              <a:t>the Trackpad settings of portables and </a:t>
            </a:r>
          </a:p>
          <a:p>
            <a:pPr algn="just"/>
            <a:r>
              <a:rPr lang="en-US" sz="1649" dirty="0">
                <a:latin typeface="+mn-lt"/>
              </a:rPr>
              <a:t>for external Trackpad. Use the </a:t>
            </a:r>
          </a:p>
          <a:p>
            <a:pPr algn="just"/>
            <a:r>
              <a:rPr lang="en-US" sz="1649" dirty="0">
                <a:latin typeface="+mn-lt"/>
              </a:rPr>
              <a:t>appropriate tabs to change the settings </a:t>
            </a:r>
          </a:p>
          <a:p>
            <a:pPr algn="just"/>
            <a:r>
              <a:rPr lang="en-US" sz="1649" dirty="0">
                <a:latin typeface="+mn-lt"/>
              </a:rPr>
              <a:t>of Trackpad preferences.</a:t>
            </a:r>
          </a:p>
          <a:p>
            <a:pPr algn="just"/>
            <a:endParaRPr lang="en-US" sz="1649" dirty="0">
              <a:latin typeface="+mn-lt"/>
            </a:endParaRPr>
          </a:p>
          <a:p>
            <a:pPr algn="just"/>
            <a:r>
              <a:rPr lang="en-US" sz="1649" dirty="0">
                <a:latin typeface="+mn-lt"/>
              </a:rPr>
              <a:t>By default, </a:t>
            </a:r>
            <a:r>
              <a:rPr lang="en-US" sz="1649" b="1" dirty="0">
                <a:latin typeface="+mn-lt"/>
              </a:rPr>
              <a:t>Tap to Click </a:t>
            </a:r>
            <a:r>
              <a:rPr lang="en-US" sz="1649" dirty="0">
                <a:latin typeface="+mn-lt"/>
              </a:rPr>
              <a:t>option is </a:t>
            </a:r>
          </a:p>
          <a:p>
            <a:pPr algn="just"/>
            <a:r>
              <a:rPr lang="en-US" sz="1649" dirty="0">
                <a:latin typeface="+mn-lt"/>
              </a:rPr>
              <a:t>disabled and user has to use hard </a:t>
            </a:r>
          </a:p>
          <a:p>
            <a:pPr algn="just"/>
            <a:r>
              <a:rPr lang="en-US" sz="1649" dirty="0">
                <a:latin typeface="+mn-lt"/>
              </a:rPr>
              <a:t>click on the trackpad initially and then can </a:t>
            </a:r>
          </a:p>
          <a:p>
            <a:pPr algn="just"/>
            <a:r>
              <a:rPr lang="en-US" sz="1649" dirty="0">
                <a:latin typeface="+mn-lt"/>
              </a:rPr>
              <a:t>be enabled here.</a:t>
            </a:r>
            <a:endParaRPr lang="en-US" sz="1649" b="1" dirty="0">
              <a:latin typeface="+mn-lt"/>
            </a:endParaRPr>
          </a:p>
        </p:txBody>
      </p:sp>
      <p:sp>
        <p:nvSpPr>
          <p:cNvPr id="5" name="TextBox 4">
            <a:extLst>
              <a:ext uri="{FF2B5EF4-FFF2-40B4-BE49-F238E27FC236}">
                <a16:creationId xmlns:a16="http://schemas.microsoft.com/office/drawing/2014/main" id="{A91434A8-4FAE-CF49-A69B-C4A8B73F7947}"/>
              </a:ext>
            </a:extLst>
          </p:cNvPr>
          <p:cNvSpPr txBox="1"/>
          <p:nvPr/>
        </p:nvSpPr>
        <p:spPr>
          <a:xfrm>
            <a:off x="396599" y="1016532"/>
            <a:ext cx="1146468" cy="369332"/>
          </a:xfrm>
          <a:prstGeom prst="rect">
            <a:avLst/>
          </a:prstGeom>
          <a:noFill/>
        </p:spPr>
        <p:txBody>
          <a:bodyPr wrap="none" rtlCol="0">
            <a:spAutoFit/>
          </a:bodyPr>
          <a:lstStyle/>
          <a:p>
            <a:r>
              <a:rPr lang="en-US" b="1" u="sng" dirty="0">
                <a:latin typeface="+mn-lt"/>
              </a:rPr>
              <a:t>Trackpad</a:t>
            </a:r>
            <a:endParaRPr lang="en-US" dirty="0">
              <a:latin typeface="+mn-lt"/>
            </a:endParaRPr>
          </a:p>
        </p:txBody>
      </p:sp>
    </p:spTree>
    <p:extLst>
      <p:ext uri="{BB962C8B-B14F-4D97-AF65-F5344CB8AC3E}">
        <p14:creationId xmlns:p14="http://schemas.microsoft.com/office/powerpoint/2010/main" val="2442867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9291" y="512961"/>
            <a:ext cx="7833369" cy="463951"/>
          </a:xfrm>
        </p:spPr>
        <p:txBody>
          <a:bodyPr/>
          <a:lstStyle/>
          <a:p>
            <a:pPr>
              <a:lnSpc>
                <a:spcPct val="95000"/>
              </a:lnSpc>
              <a:spcBef>
                <a:spcPts val="1108"/>
              </a:spcBef>
              <a:buClr>
                <a:schemeClr val="tx2"/>
              </a:buClr>
              <a:buSzPct val="90000"/>
            </a:pPr>
            <a:r>
              <a:rPr lang="en-US" sz="3299" dirty="0">
                <a:latin typeface="+mn-lt"/>
                <a:cs typeface="CiscoSans"/>
              </a:rPr>
              <a:t>Training Agenda</a:t>
            </a:r>
          </a:p>
        </p:txBody>
      </p:sp>
      <p:sp>
        <p:nvSpPr>
          <p:cNvPr id="3" name="TextBox 2"/>
          <p:cNvSpPr txBox="1"/>
          <p:nvPr/>
        </p:nvSpPr>
        <p:spPr>
          <a:xfrm>
            <a:off x="829626" y="1628634"/>
            <a:ext cx="7260236" cy="2124108"/>
          </a:xfrm>
          <a:prstGeom prst="rect">
            <a:avLst/>
          </a:prstGeom>
          <a:solidFill>
            <a:schemeClr val="tx1"/>
          </a:solidFill>
          <a:ln>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294585" indent="-294585">
              <a:lnSpc>
                <a:spcPct val="150000"/>
              </a:lnSpc>
              <a:buFont typeface="Wingdings" pitchFamily="2" charset="2"/>
              <a:buChar char="Ø"/>
            </a:pPr>
            <a:r>
              <a:rPr lang="en-US" dirty="0">
                <a:solidFill>
                  <a:srgbClr val="2968AF"/>
                </a:solidFill>
                <a:cs typeface="Arial" panose="020B0604020202020204" pitchFamily="34" charset="0"/>
              </a:rPr>
              <a:t>Overview of Mac OS X and its Applications</a:t>
            </a:r>
          </a:p>
          <a:p>
            <a:pPr marL="220938" indent="-220938">
              <a:lnSpc>
                <a:spcPct val="150000"/>
              </a:lnSpc>
              <a:buFont typeface="Wingdings" pitchFamily="2" charset="2"/>
              <a:buChar char="Ø"/>
            </a:pPr>
            <a:r>
              <a:rPr lang="en-US" dirty="0">
                <a:solidFill>
                  <a:srgbClr val="2968AF"/>
                </a:solidFill>
                <a:cs typeface="Arial" panose="020B0604020202020204" pitchFamily="34" charset="0"/>
              </a:rPr>
              <a:t> Support</a:t>
            </a:r>
            <a:r>
              <a:rPr lang="en-US" dirty="0">
                <a:solidFill>
                  <a:srgbClr val="2968AF"/>
                </a:solidFill>
              </a:rPr>
              <a:t> </a:t>
            </a:r>
            <a:r>
              <a:rPr lang="en-US" dirty="0">
                <a:solidFill>
                  <a:srgbClr val="2968AF"/>
                </a:solidFill>
                <a:cs typeface="Arial" panose="020B0604020202020204" pitchFamily="34" charset="0"/>
              </a:rPr>
              <a:t>Overview</a:t>
            </a:r>
          </a:p>
          <a:p>
            <a:pPr marL="220938" indent="-220938">
              <a:lnSpc>
                <a:spcPct val="150000"/>
              </a:lnSpc>
              <a:buFont typeface="Wingdings" pitchFamily="2" charset="2"/>
              <a:buChar char="Ø"/>
            </a:pPr>
            <a:r>
              <a:rPr lang="en-US" dirty="0">
                <a:solidFill>
                  <a:srgbClr val="2968AF"/>
                </a:solidFill>
                <a:cs typeface="Arial" panose="020B0604020202020204" pitchFamily="34" charset="0"/>
              </a:rPr>
              <a:t> Troubleshooting</a:t>
            </a:r>
          </a:p>
          <a:p>
            <a:pPr marL="220938" indent="-220938">
              <a:lnSpc>
                <a:spcPct val="150000"/>
              </a:lnSpc>
              <a:buFont typeface="Wingdings" pitchFamily="2" charset="2"/>
              <a:buChar char="Ø"/>
            </a:pPr>
            <a:r>
              <a:rPr lang="en-US" dirty="0">
                <a:solidFill>
                  <a:srgbClr val="2968AF"/>
                </a:solidFill>
                <a:cs typeface="Arial" panose="020B0604020202020204" pitchFamily="34" charset="0"/>
              </a:rPr>
              <a:t> Associated</a:t>
            </a:r>
            <a:r>
              <a:rPr lang="en-US" dirty="0">
                <a:solidFill>
                  <a:srgbClr val="2968AF"/>
                </a:solidFill>
              </a:rPr>
              <a:t> </a:t>
            </a:r>
            <a:r>
              <a:rPr lang="en-US" dirty="0">
                <a:solidFill>
                  <a:srgbClr val="2968AF"/>
                </a:solidFill>
                <a:cs typeface="Arial" panose="020B0604020202020204" pitchFamily="34" charset="0"/>
              </a:rPr>
              <a:t>Links</a:t>
            </a:r>
            <a:r>
              <a:rPr lang="en-US" dirty="0">
                <a:solidFill>
                  <a:srgbClr val="2968AF"/>
                </a:solidFill>
              </a:rPr>
              <a:t> </a:t>
            </a:r>
            <a:r>
              <a:rPr lang="en-US" dirty="0">
                <a:solidFill>
                  <a:srgbClr val="2968AF"/>
                </a:solidFill>
                <a:cs typeface="Arial" panose="020B0604020202020204" pitchFamily="34" charset="0"/>
              </a:rPr>
              <a:t>/</a:t>
            </a:r>
            <a:r>
              <a:rPr lang="en-US" dirty="0">
                <a:solidFill>
                  <a:srgbClr val="2968AF"/>
                </a:solidFill>
              </a:rPr>
              <a:t> </a:t>
            </a:r>
            <a:r>
              <a:rPr lang="en-US" dirty="0">
                <a:solidFill>
                  <a:srgbClr val="2968AF"/>
                </a:solidFill>
                <a:cs typeface="Arial" panose="020B0604020202020204" pitchFamily="34" charset="0"/>
              </a:rPr>
              <a:t>Sites</a:t>
            </a:r>
          </a:p>
          <a:p>
            <a:pPr marL="220938" indent="-220938">
              <a:lnSpc>
                <a:spcPct val="150000"/>
              </a:lnSpc>
              <a:buFont typeface="Wingdings" pitchFamily="2" charset="2"/>
              <a:buChar char="Ø"/>
            </a:pPr>
            <a:r>
              <a:rPr lang="en-US" dirty="0">
                <a:solidFill>
                  <a:srgbClr val="2968AF"/>
                </a:solidFill>
                <a:cs typeface="Arial" panose="020B0604020202020204" pitchFamily="34" charset="0"/>
              </a:rPr>
              <a:t> Q&amp;A</a:t>
            </a:r>
          </a:p>
        </p:txBody>
      </p:sp>
    </p:spTree>
    <p:extLst>
      <p:ext uri="{BB962C8B-B14F-4D97-AF65-F5344CB8AC3E}">
        <p14:creationId xmlns:p14="http://schemas.microsoft.com/office/powerpoint/2010/main" val="4266594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91A0-F822-7943-A612-A473625C301E}"/>
              </a:ext>
            </a:extLst>
          </p:cNvPr>
          <p:cNvSpPr>
            <a:spLocks noGrp="1"/>
          </p:cNvSpPr>
          <p:nvPr>
            <p:ph type="title"/>
          </p:nvPr>
        </p:nvSpPr>
        <p:spPr/>
        <p:txBody>
          <a:bodyPr/>
          <a:lstStyle/>
          <a:p>
            <a:pPr algn="ctr"/>
            <a:r>
              <a:rPr lang="en-US" dirty="0"/>
              <a:t>Essential Applications and Utilities</a:t>
            </a:r>
          </a:p>
        </p:txBody>
      </p:sp>
      <p:pic>
        <p:nvPicPr>
          <p:cNvPr id="3" name="Picture 2">
            <a:extLst>
              <a:ext uri="{FF2B5EF4-FFF2-40B4-BE49-F238E27FC236}">
                <a16:creationId xmlns:a16="http://schemas.microsoft.com/office/drawing/2014/main" id="{32E1828C-FF33-1A49-B144-F1D3A6BDD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13" y="1606584"/>
            <a:ext cx="3540950" cy="2662438"/>
          </a:xfrm>
          <a:prstGeom prst="rect">
            <a:avLst/>
          </a:prstGeom>
        </p:spPr>
      </p:pic>
      <p:sp>
        <p:nvSpPr>
          <p:cNvPr id="4" name="TextBox 3">
            <a:extLst>
              <a:ext uri="{FF2B5EF4-FFF2-40B4-BE49-F238E27FC236}">
                <a16:creationId xmlns:a16="http://schemas.microsoft.com/office/drawing/2014/main" id="{B6F032AC-4950-114F-B315-5428DF42D2E8}"/>
              </a:ext>
            </a:extLst>
          </p:cNvPr>
          <p:cNvSpPr txBox="1"/>
          <p:nvPr/>
        </p:nvSpPr>
        <p:spPr>
          <a:xfrm>
            <a:off x="601911" y="1100735"/>
            <a:ext cx="2390398" cy="646331"/>
          </a:xfrm>
          <a:prstGeom prst="rect">
            <a:avLst/>
          </a:prstGeom>
          <a:noFill/>
        </p:spPr>
        <p:txBody>
          <a:bodyPr wrap="none" rtlCol="0">
            <a:spAutoFit/>
          </a:bodyPr>
          <a:lstStyle/>
          <a:p>
            <a:r>
              <a:rPr lang="en-US" b="1" u="sng" dirty="0"/>
              <a:t>Printers &amp; Scanners</a:t>
            </a:r>
          </a:p>
          <a:p>
            <a:endParaRPr lang="en-US" dirty="0">
              <a:latin typeface="+mn-lt"/>
            </a:endParaRPr>
          </a:p>
        </p:txBody>
      </p:sp>
      <p:sp>
        <p:nvSpPr>
          <p:cNvPr id="5" name="TextBox 4">
            <a:extLst>
              <a:ext uri="{FF2B5EF4-FFF2-40B4-BE49-F238E27FC236}">
                <a16:creationId xmlns:a16="http://schemas.microsoft.com/office/drawing/2014/main" id="{8449A5BD-54CB-2141-BEA1-5882BBE6187F}"/>
              </a:ext>
            </a:extLst>
          </p:cNvPr>
          <p:cNvSpPr txBox="1"/>
          <p:nvPr/>
        </p:nvSpPr>
        <p:spPr>
          <a:xfrm>
            <a:off x="4335348" y="1446450"/>
            <a:ext cx="6897488" cy="2978957"/>
          </a:xfrm>
          <a:prstGeom prst="rect">
            <a:avLst/>
          </a:prstGeom>
          <a:noFill/>
        </p:spPr>
        <p:txBody>
          <a:bodyPr wrap="square" rtlCol="0">
            <a:spAutoFit/>
          </a:bodyPr>
          <a:lstStyle/>
          <a:p>
            <a:pPr algn="just"/>
            <a:r>
              <a:rPr lang="en-US" sz="1443" b="1" dirty="0">
                <a:latin typeface="+mn-lt"/>
              </a:rPr>
              <a:t>Printing and Scanning </a:t>
            </a:r>
            <a:r>
              <a:rPr lang="en-US" sz="1443" dirty="0">
                <a:latin typeface="+mn-lt"/>
              </a:rPr>
              <a:t>plays a vast role on Mac OS X. </a:t>
            </a:r>
          </a:p>
          <a:p>
            <a:pPr algn="just"/>
            <a:r>
              <a:rPr lang="en-US" sz="1443" dirty="0">
                <a:latin typeface="+mn-lt"/>
              </a:rPr>
              <a:t>There are four different kinds of printers can be added on </a:t>
            </a:r>
          </a:p>
          <a:p>
            <a:pPr algn="just"/>
            <a:r>
              <a:rPr lang="en-US" sz="1443" dirty="0">
                <a:latin typeface="+mn-lt"/>
              </a:rPr>
              <a:t>Mac; Default (USB or Bonjour Shared Printer), </a:t>
            </a:r>
          </a:p>
          <a:p>
            <a:pPr algn="just"/>
            <a:r>
              <a:rPr lang="en-US" sz="1443" dirty="0">
                <a:latin typeface="+mn-lt"/>
              </a:rPr>
              <a:t>Windows Shared Printer, IP Printer.</a:t>
            </a:r>
          </a:p>
          <a:p>
            <a:pPr algn="just"/>
            <a:endParaRPr lang="en-US" sz="1443" dirty="0">
              <a:latin typeface="+mn-lt"/>
            </a:endParaRPr>
          </a:p>
          <a:p>
            <a:pPr algn="just"/>
            <a:r>
              <a:rPr lang="en-US" sz="1443" b="1" dirty="0">
                <a:latin typeface="+mn-lt"/>
              </a:rPr>
              <a:t>USB Printer </a:t>
            </a:r>
            <a:r>
              <a:rPr lang="en-US" sz="1443" dirty="0">
                <a:latin typeface="+mn-lt"/>
              </a:rPr>
              <a:t>is the one which connects directly to the Mac </a:t>
            </a:r>
          </a:p>
          <a:p>
            <a:pPr algn="just"/>
            <a:r>
              <a:rPr lang="en-US" sz="1443" dirty="0">
                <a:latin typeface="+mn-lt"/>
              </a:rPr>
              <a:t>and then takes the printout. </a:t>
            </a:r>
          </a:p>
          <a:p>
            <a:pPr algn="just"/>
            <a:endParaRPr lang="en-US" sz="1443" dirty="0">
              <a:latin typeface="+mn-lt"/>
            </a:endParaRPr>
          </a:p>
          <a:p>
            <a:pPr algn="just"/>
            <a:r>
              <a:rPr lang="en-US" sz="1443" b="1" dirty="0">
                <a:latin typeface="+mn-lt"/>
              </a:rPr>
              <a:t>IP Printer </a:t>
            </a:r>
            <a:r>
              <a:rPr lang="en-US" sz="1443" dirty="0">
                <a:latin typeface="+mn-lt"/>
              </a:rPr>
              <a:t>is the one which is connected to an Ethernet </a:t>
            </a:r>
          </a:p>
          <a:p>
            <a:pPr algn="just"/>
            <a:r>
              <a:rPr lang="en-US" sz="1443" dirty="0">
                <a:latin typeface="+mn-lt"/>
              </a:rPr>
              <a:t>port or connected through Wireless and collects the </a:t>
            </a:r>
          </a:p>
          <a:p>
            <a:pPr algn="just"/>
            <a:r>
              <a:rPr lang="en-US" sz="1443" dirty="0">
                <a:latin typeface="+mn-lt"/>
              </a:rPr>
              <a:t>printing packages through an IP address. IP Printer has to</a:t>
            </a:r>
          </a:p>
          <a:p>
            <a:pPr algn="just"/>
            <a:r>
              <a:rPr lang="en-US" sz="1443" dirty="0">
                <a:latin typeface="+mn-lt"/>
              </a:rPr>
              <a:t> be configured as the information provided by the printer </a:t>
            </a:r>
          </a:p>
          <a:p>
            <a:pPr algn="just"/>
            <a:r>
              <a:rPr lang="en-US" sz="1443" dirty="0">
                <a:latin typeface="+mn-lt"/>
              </a:rPr>
              <a:t>manufacturer.</a:t>
            </a:r>
          </a:p>
        </p:txBody>
      </p:sp>
      <p:sp>
        <p:nvSpPr>
          <p:cNvPr id="6" name="TextBox 5">
            <a:extLst>
              <a:ext uri="{FF2B5EF4-FFF2-40B4-BE49-F238E27FC236}">
                <a16:creationId xmlns:a16="http://schemas.microsoft.com/office/drawing/2014/main" id="{86424DAB-526F-BF4F-911E-0CB317032FFD}"/>
              </a:ext>
            </a:extLst>
          </p:cNvPr>
          <p:cNvSpPr txBox="1"/>
          <p:nvPr/>
        </p:nvSpPr>
        <p:spPr>
          <a:xfrm>
            <a:off x="601912" y="4429154"/>
            <a:ext cx="10723823" cy="980525"/>
          </a:xfrm>
          <a:prstGeom prst="rect">
            <a:avLst/>
          </a:prstGeom>
          <a:noFill/>
        </p:spPr>
        <p:txBody>
          <a:bodyPr wrap="square" rtlCol="0">
            <a:spAutoFit/>
          </a:bodyPr>
          <a:lstStyle/>
          <a:p>
            <a:pPr algn="just"/>
            <a:r>
              <a:rPr lang="en-US" sz="1443" b="1" dirty="0">
                <a:latin typeface="+mn-lt"/>
              </a:rPr>
              <a:t>Windows Shared Printer</a:t>
            </a:r>
            <a:r>
              <a:rPr lang="en-US" sz="1443" dirty="0">
                <a:latin typeface="+mn-lt"/>
              </a:rPr>
              <a:t> is the one which is connected to a windows Client or Server and both Mac &amp; </a:t>
            </a:r>
          </a:p>
          <a:p>
            <a:pPr algn="just"/>
            <a:r>
              <a:rPr lang="en-US" sz="1443" dirty="0">
                <a:latin typeface="+mn-lt"/>
              </a:rPr>
              <a:t>Windows computers are joined to the same Local area network.</a:t>
            </a:r>
          </a:p>
          <a:p>
            <a:pPr algn="just"/>
            <a:endParaRPr lang="en-US" sz="1443" dirty="0">
              <a:latin typeface="+mn-lt"/>
            </a:endParaRPr>
          </a:p>
          <a:p>
            <a:pPr algn="just"/>
            <a:r>
              <a:rPr lang="en-US" sz="1443" b="1" dirty="0">
                <a:latin typeface="+mn-lt"/>
              </a:rPr>
              <a:t>NOTE:</a:t>
            </a:r>
            <a:r>
              <a:rPr lang="en-US" sz="1443" dirty="0">
                <a:latin typeface="+mn-lt"/>
              </a:rPr>
              <a:t> Printers can be reset by Right clicking on the installed printers list pane.</a:t>
            </a:r>
          </a:p>
        </p:txBody>
      </p:sp>
    </p:spTree>
    <p:extLst>
      <p:ext uri="{BB962C8B-B14F-4D97-AF65-F5344CB8AC3E}">
        <p14:creationId xmlns:p14="http://schemas.microsoft.com/office/powerpoint/2010/main" val="684066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9C87-9C9E-3746-A228-1902C25F818D}"/>
              </a:ext>
            </a:extLst>
          </p:cNvPr>
          <p:cNvSpPr>
            <a:spLocks noGrp="1"/>
          </p:cNvSpPr>
          <p:nvPr>
            <p:ph type="title"/>
          </p:nvPr>
        </p:nvSpPr>
        <p:spPr/>
        <p:txBody>
          <a:bodyPr/>
          <a:lstStyle/>
          <a:p>
            <a:pPr algn="ctr"/>
            <a:r>
              <a:rPr lang="en-US" dirty="0"/>
              <a:t>Essential Applications and Utilities</a:t>
            </a:r>
          </a:p>
        </p:txBody>
      </p:sp>
      <p:pic>
        <p:nvPicPr>
          <p:cNvPr id="3" name="Picture 2">
            <a:extLst>
              <a:ext uri="{FF2B5EF4-FFF2-40B4-BE49-F238E27FC236}">
                <a16:creationId xmlns:a16="http://schemas.microsoft.com/office/drawing/2014/main" id="{F66D8F12-86EB-6942-9679-70410D32A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8" y="1480123"/>
            <a:ext cx="5060554" cy="3673473"/>
          </a:xfrm>
          <a:prstGeom prst="rect">
            <a:avLst/>
          </a:prstGeom>
        </p:spPr>
      </p:pic>
      <p:sp>
        <p:nvSpPr>
          <p:cNvPr id="4" name="TextBox 3">
            <a:extLst>
              <a:ext uri="{FF2B5EF4-FFF2-40B4-BE49-F238E27FC236}">
                <a16:creationId xmlns:a16="http://schemas.microsoft.com/office/drawing/2014/main" id="{44581B24-197C-474D-A294-37A56ADA5ED2}"/>
              </a:ext>
            </a:extLst>
          </p:cNvPr>
          <p:cNvSpPr txBox="1"/>
          <p:nvPr/>
        </p:nvSpPr>
        <p:spPr>
          <a:xfrm>
            <a:off x="300040" y="1016095"/>
            <a:ext cx="2138149" cy="646331"/>
          </a:xfrm>
          <a:prstGeom prst="rect">
            <a:avLst/>
          </a:prstGeom>
          <a:noFill/>
        </p:spPr>
        <p:txBody>
          <a:bodyPr wrap="none" rtlCol="0">
            <a:spAutoFit/>
          </a:bodyPr>
          <a:lstStyle/>
          <a:p>
            <a:r>
              <a:rPr lang="en-US" b="1" u="sng" dirty="0"/>
              <a:t>Internet Accounts</a:t>
            </a:r>
          </a:p>
          <a:p>
            <a:endParaRPr lang="en-US" dirty="0">
              <a:latin typeface="+mn-lt"/>
            </a:endParaRPr>
          </a:p>
        </p:txBody>
      </p:sp>
      <p:sp>
        <p:nvSpPr>
          <p:cNvPr id="5" name="TextBox 4">
            <a:extLst>
              <a:ext uri="{FF2B5EF4-FFF2-40B4-BE49-F238E27FC236}">
                <a16:creationId xmlns:a16="http://schemas.microsoft.com/office/drawing/2014/main" id="{CC32A1C4-6A2E-EE4F-9553-6EFADD2BA4AE}"/>
              </a:ext>
            </a:extLst>
          </p:cNvPr>
          <p:cNvSpPr txBox="1"/>
          <p:nvPr/>
        </p:nvSpPr>
        <p:spPr>
          <a:xfrm>
            <a:off x="5666883" y="1789272"/>
            <a:ext cx="5327371" cy="2883995"/>
          </a:xfrm>
          <a:prstGeom prst="rect">
            <a:avLst/>
          </a:prstGeom>
          <a:noFill/>
        </p:spPr>
        <p:txBody>
          <a:bodyPr wrap="square" rtlCol="0">
            <a:spAutoFit/>
          </a:bodyPr>
          <a:lstStyle/>
          <a:p>
            <a:pPr algn="just"/>
            <a:r>
              <a:rPr lang="en-US" sz="1649" b="1" dirty="0">
                <a:latin typeface="+mn-lt"/>
              </a:rPr>
              <a:t>Internet Accounts </a:t>
            </a:r>
            <a:r>
              <a:rPr lang="en-US" sz="1649" dirty="0">
                <a:latin typeface="+mn-lt"/>
              </a:rPr>
              <a:t>tool helps to </a:t>
            </a:r>
          </a:p>
          <a:p>
            <a:pPr algn="just"/>
            <a:r>
              <a:rPr lang="en-US" sz="1649" dirty="0">
                <a:latin typeface="+mn-lt"/>
              </a:rPr>
              <a:t>sync the Mail, contacts, Calendars with </a:t>
            </a:r>
          </a:p>
          <a:p>
            <a:pPr algn="just"/>
            <a:r>
              <a:rPr lang="en-US" sz="1649" dirty="0">
                <a:latin typeface="+mn-lt"/>
              </a:rPr>
              <a:t>Mail, Address Book, iCal respectively </a:t>
            </a:r>
          </a:p>
          <a:p>
            <a:pPr algn="just"/>
            <a:r>
              <a:rPr lang="en-US" sz="1649" dirty="0">
                <a:latin typeface="+mn-lt"/>
              </a:rPr>
              <a:t>all together. In this place, we can</a:t>
            </a:r>
          </a:p>
          <a:p>
            <a:pPr algn="just"/>
            <a:r>
              <a:rPr lang="en-US" sz="1649" dirty="0">
                <a:latin typeface="+mn-lt"/>
              </a:rPr>
              <a:t>configure any exchange account </a:t>
            </a:r>
          </a:p>
          <a:p>
            <a:pPr algn="just"/>
            <a:r>
              <a:rPr lang="en-US" sz="1649" dirty="0">
                <a:latin typeface="+mn-lt"/>
              </a:rPr>
              <a:t>including iCloud account.</a:t>
            </a:r>
          </a:p>
          <a:p>
            <a:pPr algn="just"/>
            <a:endParaRPr lang="en-US" sz="1649" dirty="0">
              <a:latin typeface="+mn-lt"/>
            </a:endParaRPr>
          </a:p>
          <a:p>
            <a:pPr algn="just"/>
            <a:r>
              <a:rPr lang="en-US" sz="1649" dirty="0">
                <a:latin typeface="+mn-lt"/>
              </a:rPr>
              <a:t>If any user gets prompt to enter </a:t>
            </a:r>
          </a:p>
          <a:p>
            <a:pPr algn="just"/>
            <a:r>
              <a:rPr lang="en-US" sz="1649" dirty="0">
                <a:latin typeface="+mn-lt"/>
              </a:rPr>
              <a:t>iCloud account password repeatedly, </a:t>
            </a:r>
          </a:p>
          <a:p>
            <a:pPr algn="just"/>
            <a:r>
              <a:rPr lang="en-US" sz="1649" dirty="0">
                <a:latin typeface="+mn-lt"/>
              </a:rPr>
              <a:t>then remove and re-add the iCloud </a:t>
            </a:r>
          </a:p>
          <a:p>
            <a:pPr algn="just"/>
            <a:r>
              <a:rPr lang="en-US" sz="1649" dirty="0">
                <a:latin typeface="+mn-lt"/>
              </a:rPr>
              <a:t>account here.</a:t>
            </a:r>
          </a:p>
        </p:txBody>
      </p:sp>
    </p:spTree>
    <p:extLst>
      <p:ext uri="{BB962C8B-B14F-4D97-AF65-F5344CB8AC3E}">
        <p14:creationId xmlns:p14="http://schemas.microsoft.com/office/powerpoint/2010/main" val="1452226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0CA9-5A1C-2548-9700-130602B97CE3}"/>
              </a:ext>
            </a:extLst>
          </p:cNvPr>
          <p:cNvSpPr>
            <a:spLocks noGrp="1"/>
          </p:cNvSpPr>
          <p:nvPr>
            <p:ph type="title"/>
          </p:nvPr>
        </p:nvSpPr>
        <p:spPr/>
        <p:txBody>
          <a:bodyPr/>
          <a:lstStyle/>
          <a:p>
            <a:pPr algn="ctr"/>
            <a:r>
              <a:rPr lang="en-US" sz="2474" dirty="0"/>
              <a:t>Essential Applications and Utilities</a:t>
            </a:r>
          </a:p>
        </p:txBody>
      </p:sp>
      <p:pic>
        <p:nvPicPr>
          <p:cNvPr id="3" name="Picture 2">
            <a:extLst>
              <a:ext uri="{FF2B5EF4-FFF2-40B4-BE49-F238E27FC236}">
                <a16:creationId xmlns:a16="http://schemas.microsoft.com/office/drawing/2014/main" id="{1E29DDA5-4558-2243-9611-442B81AA8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2" y="1561545"/>
            <a:ext cx="3813912" cy="3091638"/>
          </a:xfrm>
          <a:prstGeom prst="rect">
            <a:avLst/>
          </a:prstGeom>
        </p:spPr>
      </p:pic>
      <p:sp>
        <p:nvSpPr>
          <p:cNvPr id="4" name="TextBox 3">
            <a:extLst>
              <a:ext uri="{FF2B5EF4-FFF2-40B4-BE49-F238E27FC236}">
                <a16:creationId xmlns:a16="http://schemas.microsoft.com/office/drawing/2014/main" id="{366F778D-A561-4D44-A5F3-430C58D93816}"/>
              </a:ext>
            </a:extLst>
          </p:cNvPr>
          <p:cNvSpPr txBox="1"/>
          <p:nvPr/>
        </p:nvSpPr>
        <p:spPr>
          <a:xfrm>
            <a:off x="4850624" y="1649972"/>
            <a:ext cx="5327371" cy="2630207"/>
          </a:xfrm>
          <a:prstGeom prst="rect">
            <a:avLst/>
          </a:prstGeom>
          <a:noFill/>
        </p:spPr>
        <p:txBody>
          <a:bodyPr wrap="square" rtlCol="0">
            <a:spAutoFit/>
          </a:bodyPr>
          <a:lstStyle/>
          <a:p>
            <a:pPr algn="just"/>
            <a:r>
              <a:rPr lang="en-US" sz="1649" b="1" dirty="0">
                <a:latin typeface="+mn-lt"/>
              </a:rPr>
              <a:t>App Store </a:t>
            </a:r>
            <a:r>
              <a:rPr lang="en-US" sz="1649" dirty="0">
                <a:latin typeface="+mn-lt"/>
              </a:rPr>
              <a:t>is a default Application though </a:t>
            </a:r>
          </a:p>
          <a:p>
            <a:pPr algn="just"/>
            <a:r>
              <a:rPr lang="en-US" sz="1649" dirty="0">
                <a:latin typeface="+mn-lt"/>
              </a:rPr>
              <a:t>which we can download millions of applications</a:t>
            </a:r>
          </a:p>
          <a:p>
            <a:pPr algn="just"/>
            <a:r>
              <a:rPr lang="en-US" sz="1649" dirty="0">
                <a:latin typeface="+mn-lt"/>
              </a:rPr>
              <a:t> for the Mac OS. Even all the Mac OS </a:t>
            </a:r>
          </a:p>
          <a:p>
            <a:pPr algn="just"/>
            <a:r>
              <a:rPr lang="en-US" sz="1649" dirty="0">
                <a:latin typeface="+mn-lt"/>
              </a:rPr>
              <a:t>X and applications updates are getting </a:t>
            </a:r>
          </a:p>
          <a:p>
            <a:pPr algn="just"/>
            <a:r>
              <a:rPr lang="en-US" sz="1649" dirty="0">
                <a:latin typeface="+mn-lt"/>
              </a:rPr>
              <a:t>downloaded through App Store. </a:t>
            </a:r>
          </a:p>
          <a:p>
            <a:pPr algn="just"/>
            <a:endParaRPr lang="en-US" sz="1649" dirty="0">
              <a:latin typeface="+mn-lt"/>
            </a:endParaRPr>
          </a:p>
          <a:p>
            <a:pPr algn="just"/>
            <a:r>
              <a:rPr lang="en-US" sz="1649" dirty="0">
                <a:latin typeface="+mn-lt"/>
              </a:rPr>
              <a:t>You can change the App store preferences </a:t>
            </a:r>
          </a:p>
          <a:p>
            <a:pPr algn="just"/>
            <a:r>
              <a:rPr lang="en-US" sz="1649" dirty="0">
                <a:latin typeface="+mn-lt"/>
              </a:rPr>
              <a:t>here. But if any app gets blocked during </a:t>
            </a:r>
          </a:p>
          <a:p>
            <a:pPr algn="just"/>
            <a:r>
              <a:rPr lang="en-US" sz="1649" dirty="0">
                <a:latin typeface="+mn-lt"/>
              </a:rPr>
              <a:t>download, then you may change the </a:t>
            </a:r>
          </a:p>
          <a:p>
            <a:pPr algn="just"/>
            <a:r>
              <a:rPr lang="en-US" sz="1649" dirty="0">
                <a:latin typeface="+mn-lt"/>
              </a:rPr>
              <a:t>settings under </a:t>
            </a:r>
            <a:r>
              <a:rPr lang="en-US" sz="1649" b="1" dirty="0">
                <a:latin typeface="+mn-lt"/>
              </a:rPr>
              <a:t>Security &amp; Privacy</a:t>
            </a:r>
            <a:r>
              <a:rPr lang="en-US" sz="1649" dirty="0">
                <a:latin typeface="+mn-lt"/>
              </a:rPr>
              <a:t> section.</a:t>
            </a:r>
          </a:p>
        </p:txBody>
      </p:sp>
      <p:sp>
        <p:nvSpPr>
          <p:cNvPr id="6" name="TextBox 5">
            <a:extLst>
              <a:ext uri="{FF2B5EF4-FFF2-40B4-BE49-F238E27FC236}">
                <a16:creationId xmlns:a16="http://schemas.microsoft.com/office/drawing/2014/main" id="{E3B6553F-18A5-B64B-919B-E864D5BF597B}"/>
              </a:ext>
            </a:extLst>
          </p:cNvPr>
          <p:cNvSpPr txBox="1"/>
          <p:nvPr/>
        </p:nvSpPr>
        <p:spPr>
          <a:xfrm>
            <a:off x="438775" y="1007818"/>
            <a:ext cx="1705867" cy="346120"/>
          </a:xfrm>
          <a:prstGeom prst="rect">
            <a:avLst/>
          </a:prstGeom>
          <a:noFill/>
        </p:spPr>
        <p:txBody>
          <a:bodyPr wrap="square" rtlCol="0">
            <a:spAutoFit/>
          </a:bodyPr>
          <a:lstStyle/>
          <a:p>
            <a:r>
              <a:rPr lang="en-US" sz="1649" b="1" u="sng" dirty="0">
                <a:latin typeface="+mn-lt"/>
              </a:rPr>
              <a:t>App Store</a:t>
            </a:r>
          </a:p>
        </p:txBody>
      </p:sp>
    </p:spTree>
    <p:extLst>
      <p:ext uri="{BB962C8B-B14F-4D97-AF65-F5344CB8AC3E}">
        <p14:creationId xmlns:p14="http://schemas.microsoft.com/office/powerpoint/2010/main" val="212604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59E3-8FB0-7A41-A215-FB9AD072C8DA}"/>
              </a:ext>
            </a:extLst>
          </p:cNvPr>
          <p:cNvSpPr>
            <a:spLocks noGrp="1"/>
          </p:cNvSpPr>
          <p:nvPr>
            <p:ph type="title"/>
          </p:nvPr>
        </p:nvSpPr>
        <p:spPr/>
        <p:txBody>
          <a:bodyPr/>
          <a:lstStyle/>
          <a:p>
            <a:pPr algn="ctr"/>
            <a:r>
              <a:rPr lang="en-US" sz="2474" dirty="0"/>
              <a:t>Essential Applications and Utilities</a:t>
            </a:r>
          </a:p>
        </p:txBody>
      </p:sp>
      <p:pic>
        <p:nvPicPr>
          <p:cNvPr id="3" name="Picture 2">
            <a:extLst>
              <a:ext uri="{FF2B5EF4-FFF2-40B4-BE49-F238E27FC236}">
                <a16:creationId xmlns:a16="http://schemas.microsoft.com/office/drawing/2014/main" id="{CC724B9B-9F27-4542-82FE-066C258A9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58" y="1303315"/>
            <a:ext cx="4508704" cy="3797873"/>
          </a:xfrm>
          <a:prstGeom prst="rect">
            <a:avLst/>
          </a:prstGeom>
        </p:spPr>
      </p:pic>
      <p:sp>
        <p:nvSpPr>
          <p:cNvPr id="4" name="TextBox 3">
            <a:extLst>
              <a:ext uri="{FF2B5EF4-FFF2-40B4-BE49-F238E27FC236}">
                <a16:creationId xmlns:a16="http://schemas.microsoft.com/office/drawing/2014/main" id="{141B0384-6970-C84B-B6BD-CAF03B5B9E11}"/>
              </a:ext>
            </a:extLst>
          </p:cNvPr>
          <p:cNvSpPr txBox="1"/>
          <p:nvPr/>
        </p:nvSpPr>
        <p:spPr>
          <a:xfrm>
            <a:off x="4931101" y="1155609"/>
            <a:ext cx="5327371" cy="4089196"/>
          </a:xfrm>
          <a:prstGeom prst="rect">
            <a:avLst/>
          </a:prstGeom>
          <a:noFill/>
        </p:spPr>
        <p:txBody>
          <a:bodyPr wrap="square" rtlCol="0">
            <a:spAutoFit/>
          </a:bodyPr>
          <a:lstStyle/>
          <a:p>
            <a:pPr algn="just"/>
            <a:r>
              <a:rPr lang="en-US" sz="1443" b="1" dirty="0">
                <a:latin typeface="+mn-lt"/>
              </a:rPr>
              <a:t>Network </a:t>
            </a:r>
            <a:r>
              <a:rPr lang="en-US" sz="1443" dirty="0">
                <a:latin typeface="+mn-lt"/>
              </a:rPr>
              <a:t>plays a vital role on Mac OS X. </a:t>
            </a:r>
          </a:p>
          <a:p>
            <a:pPr algn="just"/>
            <a:r>
              <a:rPr lang="en-US" sz="1443" dirty="0">
                <a:latin typeface="+mn-lt"/>
              </a:rPr>
              <a:t>You can configure all kinds of Network devices </a:t>
            </a:r>
          </a:p>
          <a:p>
            <a:pPr algn="just"/>
            <a:r>
              <a:rPr lang="en-US" sz="1443" dirty="0">
                <a:latin typeface="+mn-lt"/>
              </a:rPr>
              <a:t>from here like Wi-Fi, Bluetooth based </a:t>
            </a:r>
          </a:p>
          <a:p>
            <a:pPr algn="just"/>
            <a:r>
              <a:rPr lang="en-US" sz="1443" dirty="0">
                <a:latin typeface="+mn-lt"/>
              </a:rPr>
              <a:t>network, USB Portable modem etc. and </a:t>
            </a:r>
          </a:p>
          <a:p>
            <a:pPr algn="just"/>
            <a:r>
              <a:rPr lang="en-US" sz="1443" dirty="0">
                <a:latin typeface="+mn-lt"/>
              </a:rPr>
              <a:t>even the details of configured networks </a:t>
            </a:r>
          </a:p>
          <a:p>
            <a:pPr algn="just"/>
            <a:r>
              <a:rPr lang="en-US" sz="1443" dirty="0">
                <a:latin typeface="+mn-lt"/>
              </a:rPr>
              <a:t>can be collected here like IP address, DNS,</a:t>
            </a:r>
          </a:p>
          <a:p>
            <a:pPr algn="just"/>
            <a:r>
              <a:rPr lang="en-US" sz="1443" dirty="0">
                <a:latin typeface="+mn-lt"/>
              </a:rPr>
              <a:t> domain name, etc.</a:t>
            </a:r>
          </a:p>
          <a:p>
            <a:pPr algn="just"/>
            <a:endParaRPr lang="en-US" sz="1443" dirty="0">
              <a:latin typeface="+mn-lt"/>
            </a:endParaRPr>
          </a:p>
          <a:p>
            <a:pPr algn="just"/>
            <a:r>
              <a:rPr lang="en-US" sz="1443" dirty="0">
                <a:latin typeface="+mn-lt"/>
              </a:rPr>
              <a:t>If the 802.1x authentication doesn’t </a:t>
            </a:r>
          </a:p>
          <a:p>
            <a:pPr algn="just"/>
            <a:r>
              <a:rPr lang="en-US" sz="1443" dirty="0">
                <a:latin typeface="+mn-lt"/>
              </a:rPr>
              <a:t>work for Thunderbolt Ethernet, then </a:t>
            </a:r>
          </a:p>
          <a:p>
            <a:pPr algn="just"/>
            <a:r>
              <a:rPr lang="en-US" sz="1443" dirty="0">
                <a:latin typeface="+mn-lt"/>
              </a:rPr>
              <a:t>disconnect and reconnect here. You may </a:t>
            </a:r>
          </a:p>
          <a:p>
            <a:pPr algn="just"/>
            <a:r>
              <a:rPr lang="en-US" sz="1443" dirty="0">
                <a:latin typeface="+mn-lt"/>
              </a:rPr>
              <a:t>set the service order for all the configured </a:t>
            </a:r>
          </a:p>
          <a:p>
            <a:pPr algn="just"/>
            <a:r>
              <a:rPr lang="en-US" sz="1443" dirty="0">
                <a:latin typeface="+mn-lt"/>
              </a:rPr>
              <a:t>Network devices.</a:t>
            </a:r>
          </a:p>
          <a:p>
            <a:pPr algn="just"/>
            <a:endParaRPr lang="en-US" sz="1443" dirty="0">
              <a:latin typeface="+mn-lt"/>
            </a:endParaRPr>
          </a:p>
          <a:p>
            <a:pPr algn="just"/>
            <a:r>
              <a:rPr lang="en-US" sz="1443" dirty="0">
                <a:latin typeface="+mn-lt"/>
              </a:rPr>
              <a:t>If there is any issue with the existing network preferences, then you may </a:t>
            </a:r>
          </a:p>
          <a:p>
            <a:pPr algn="just"/>
            <a:r>
              <a:rPr lang="en-US" sz="1443" dirty="0">
                <a:latin typeface="+mn-lt"/>
              </a:rPr>
              <a:t>create a new location to test the network </a:t>
            </a:r>
          </a:p>
          <a:p>
            <a:pPr algn="just"/>
            <a:r>
              <a:rPr lang="en-US" sz="1443" dirty="0">
                <a:latin typeface="+mn-lt"/>
              </a:rPr>
              <a:t>behavior.</a:t>
            </a:r>
          </a:p>
        </p:txBody>
      </p:sp>
      <p:sp>
        <p:nvSpPr>
          <p:cNvPr id="5" name="Rectangle 4">
            <a:extLst>
              <a:ext uri="{FF2B5EF4-FFF2-40B4-BE49-F238E27FC236}">
                <a16:creationId xmlns:a16="http://schemas.microsoft.com/office/drawing/2014/main" id="{4AB7757E-4CD8-BF48-A1B5-A54921485FE6}"/>
              </a:ext>
            </a:extLst>
          </p:cNvPr>
          <p:cNvSpPr/>
          <p:nvPr/>
        </p:nvSpPr>
        <p:spPr>
          <a:xfrm>
            <a:off x="312458" y="874345"/>
            <a:ext cx="1095172" cy="369332"/>
          </a:xfrm>
          <a:prstGeom prst="rect">
            <a:avLst/>
          </a:prstGeom>
        </p:spPr>
        <p:txBody>
          <a:bodyPr wrap="none">
            <a:spAutoFit/>
          </a:bodyPr>
          <a:lstStyle/>
          <a:p>
            <a:r>
              <a:rPr lang="en-US" b="1" u="sng" dirty="0"/>
              <a:t>Network</a:t>
            </a:r>
            <a:endParaRPr lang="en-US" dirty="0"/>
          </a:p>
        </p:txBody>
      </p:sp>
    </p:spTree>
    <p:extLst>
      <p:ext uri="{BB962C8B-B14F-4D97-AF65-F5344CB8AC3E}">
        <p14:creationId xmlns:p14="http://schemas.microsoft.com/office/powerpoint/2010/main" val="3538854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6907-96B8-954D-BE81-B789CAD2FDDC}"/>
              </a:ext>
            </a:extLst>
          </p:cNvPr>
          <p:cNvSpPr>
            <a:spLocks noGrp="1"/>
          </p:cNvSpPr>
          <p:nvPr>
            <p:ph type="title"/>
          </p:nvPr>
        </p:nvSpPr>
        <p:spPr/>
        <p:txBody>
          <a:bodyPr/>
          <a:lstStyle/>
          <a:p>
            <a:pPr algn="ctr"/>
            <a:r>
              <a:rPr lang="en-US" dirty="0"/>
              <a:t>Essential Applications and Utilities</a:t>
            </a:r>
          </a:p>
        </p:txBody>
      </p:sp>
      <p:sp>
        <p:nvSpPr>
          <p:cNvPr id="3" name="TextBox 2">
            <a:extLst>
              <a:ext uri="{FF2B5EF4-FFF2-40B4-BE49-F238E27FC236}">
                <a16:creationId xmlns:a16="http://schemas.microsoft.com/office/drawing/2014/main" id="{991182D7-BFEF-1147-8E83-FEDED6221DFA}"/>
              </a:ext>
            </a:extLst>
          </p:cNvPr>
          <p:cNvSpPr txBox="1"/>
          <p:nvPr/>
        </p:nvSpPr>
        <p:spPr>
          <a:xfrm>
            <a:off x="489902" y="1016532"/>
            <a:ext cx="1261884" cy="369332"/>
          </a:xfrm>
          <a:prstGeom prst="rect">
            <a:avLst/>
          </a:prstGeom>
          <a:noFill/>
        </p:spPr>
        <p:txBody>
          <a:bodyPr wrap="none" rtlCol="0">
            <a:spAutoFit/>
          </a:bodyPr>
          <a:lstStyle/>
          <a:p>
            <a:r>
              <a:rPr lang="en-US" b="1" u="sng" dirty="0"/>
              <a:t>Bluetooth</a:t>
            </a:r>
            <a:endParaRPr lang="en-US" dirty="0">
              <a:latin typeface="+mn-lt"/>
            </a:endParaRPr>
          </a:p>
        </p:txBody>
      </p:sp>
      <p:pic>
        <p:nvPicPr>
          <p:cNvPr id="4" name="Picture 3">
            <a:extLst>
              <a:ext uri="{FF2B5EF4-FFF2-40B4-BE49-F238E27FC236}">
                <a16:creationId xmlns:a16="http://schemas.microsoft.com/office/drawing/2014/main" id="{8D362363-FE78-594C-A5EC-F114E9271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3" y="1560599"/>
            <a:ext cx="4791123" cy="3322216"/>
          </a:xfrm>
          <a:prstGeom prst="rect">
            <a:avLst/>
          </a:prstGeom>
        </p:spPr>
      </p:pic>
      <p:sp>
        <p:nvSpPr>
          <p:cNvPr id="5" name="TextBox 4">
            <a:extLst>
              <a:ext uri="{FF2B5EF4-FFF2-40B4-BE49-F238E27FC236}">
                <a16:creationId xmlns:a16="http://schemas.microsoft.com/office/drawing/2014/main" id="{A9658355-776F-294B-9F2F-4D6E01CD0C35}"/>
              </a:ext>
            </a:extLst>
          </p:cNvPr>
          <p:cNvSpPr txBox="1"/>
          <p:nvPr/>
        </p:nvSpPr>
        <p:spPr>
          <a:xfrm>
            <a:off x="5488685" y="1808785"/>
            <a:ext cx="4801982" cy="2302169"/>
          </a:xfrm>
          <a:prstGeom prst="rect">
            <a:avLst/>
          </a:prstGeom>
          <a:noFill/>
        </p:spPr>
        <p:txBody>
          <a:bodyPr wrap="square" rtlCol="0">
            <a:spAutoFit/>
          </a:bodyPr>
          <a:lstStyle/>
          <a:p>
            <a:pPr algn="just">
              <a:spcBef>
                <a:spcPts val="206"/>
              </a:spcBef>
            </a:pPr>
            <a:r>
              <a:rPr lang="en-US" sz="1649" b="1" dirty="0">
                <a:latin typeface="+mn-lt"/>
              </a:rPr>
              <a:t>Bluetooth</a:t>
            </a:r>
            <a:r>
              <a:rPr lang="en-US" sz="1649" dirty="0">
                <a:latin typeface="+mn-lt"/>
              </a:rPr>
              <a:t> preferences help to pair </a:t>
            </a:r>
          </a:p>
          <a:p>
            <a:pPr algn="just">
              <a:spcBef>
                <a:spcPts val="206"/>
              </a:spcBef>
            </a:pPr>
            <a:r>
              <a:rPr lang="en-US" sz="1649" dirty="0">
                <a:latin typeface="+mn-lt"/>
              </a:rPr>
              <a:t>up the Bluetooth devices like mobile </a:t>
            </a:r>
          </a:p>
          <a:p>
            <a:pPr algn="just">
              <a:spcBef>
                <a:spcPts val="206"/>
              </a:spcBef>
            </a:pPr>
            <a:r>
              <a:rPr lang="en-US" sz="1649" dirty="0">
                <a:latin typeface="+mn-lt"/>
              </a:rPr>
              <a:t>phones or computer to transfer data in </a:t>
            </a:r>
          </a:p>
          <a:p>
            <a:pPr algn="just">
              <a:spcBef>
                <a:spcPts val="206"/>
              </a:spcBef>
            </a:pPr>
            <a:r>
              <a:rPr lang="en-US" sz="1649" dirty="0">
                <a:latin typeface="+mn-lt"/>
              </a:rPr>
              <a:t>between the devices.</a:t>
            </a:r>
          </a:p>
          <a:p>
            <a:pPr algn="just">
              <a:spcBef>
                <a:spcPts val="206"/>
              </a:spcBef>
            </a:pPr>
            <a:endParaRPr lang="en-US" sz="1649" dirty="0">
              <a:latin typeface="+mn-lt"/>
            </a:endParaRPr>
          </a:p>
          <a:p>
            <a:pPr algn="just">
              <a:spcBef>
                <a:spcPts val="206"/>
              </a:spcBef>
            </a:pPr>
            <a:r>
              <a:rPr lang="en-US" sz="1649" dirty="0">
                <a:latin typeface="+mn-lt"/>
              </a:rPr>
              <a:t>Even it helps to manage Bluetooth </a:t>
            </a:r>
          </a:p>
          <a:p>
            <a:pPr algn="just">
              <a:spcBef>
                <a:spcPts val="206"/>
              </a:spcBef>
            </a:pPr>
            <a:r>
              <a:rPr lang="en-US" sz="1649" dirty="0">
                <a:latin typeface="+mn-lt"/>
              </a:rPr>
              <a:t>Keyboard, Mouse and Trackpad </a:t>
            </a:r>
          </a:p>
          <a:p>
            <a:pPr algn="just">
              <a:spcBef>
                <a:spcPts val="206"/>
              </a:spcBef>
            </a:pPr>
            <a:r>
              <a:rPr lang="en-US" sz="1649" dirty="0">
                <a:latin typeface="+mn-lt"/>
              </a:rPr>
              <a:t>from the </a:t>
            </a:r>
            <a:r>
              <a:rPr lang="en-US" sz="1649" b="1" dirty="0">
                <a:latin typeface="+mn-lt"/>
              </a:rPr>
              <a:t>Advanced </a:t>
            </a:r>
            <a:r>
              <a:rPr lang="en-US" sz="1649" dirty="0">
                <a:latin typeface="+mn-lt"/>
              </a:rPr>
              <a:t>options.</a:t>
            </a:r>
          </a:p>
        </p:txBody>
      </p:sp>
    </p:spTree>
    <p:extLst>
      <p:ext uri="{BB962C8B-B14F-4D97-AF65-F5344CB8AC3E}">
        <p14:creationId xmlns:p14="http://schemas.microsoft.com/office/powerpoint/2010/main" val="935099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94E6-2C5D-054E-BCA5-6467A190BEE9}"/>
              </a:ext>
            </a:extLst>
          </p:cNvPr>
          <p:cNvSpPr>
            <a:spLocks noGrp="1"/>
          </p:cNvSpPr>
          <p:nvPr>
            <p:ph type="title"/>
          </p:nvPr>
        </p:nvSpPr>
        <p:spPr/>
        <p:txBody>
          <a:bodyPr/>
          <a:lstStyle/>
          <a:p>
            <a:pPr algn="ctr"/>
            <a:r>
              <a:rPr lang="en-US" dirty="0"/>
              <a:t>Essential Applications and Utilities</a:t>
            </a:r>
          </a:p>
        </p:txBody>
      </p:sp>
      <p:sp>
        <p:nvSpPr>
          <p:cNvPr id="3" name="TextBox 2">
            <a:extLst>
              <a:ext uri="{FF2B5EF4-FFF2-40B4-BE49-F238E27FC236}">
                <a16:creationId xmlns:a16="http://schemas.microsoft.com/office/drawing/2014/main" id="{F17D11B5-0559-AA4F-87B4-CEC8A6FBE2C6}"/>
              </a:ext>
            </a:extLst>
          </p:cNvPr>
          <p:cNvSpPr txBox="1"/>
          <p:nvPr/>
        </p:nvSpPr>
        <p:spPr>
          <a:xfrm>
            <a:off x="624905" y="1100732"/>
            <a:ext cx="1415772" cy="369332"/>
          </a:xfrm>
          <a:prstGeom prst="rect">
            <a:avLst/>
          </a:prstGeom>
          <a:noFill/>
        </p:spPr>
        <p:txBody>
          <a:bodyPr wrap="none" rtlCol="0">
            <a:spAutoFit/>
          </a:bodyPr>
          <a:lstStyle/>
          <a:p>
            <a:r>
              <a:rPr lang="en-US" b="1" u="sng" dirty="0"/>
              <a:t>Extensions</a:t>
            </a:r>
            <a:endParaRPr lang="en-US" dirty="0">
              <a:latin typeface="+mn-lt"/>
            </a:endParaRPr>
          </a:p>
        </p:txBody>
      </p:sp>
      <p:pic>
        <p:nvPicPr>
          <p:cNvPr id="4" name="Picture 3">
            <a:extLst>
              <a:ext uri="{FF2B5EF4-FFF2-40B4-BE49-F238E27FC236}">
                <a16:creationId xmlns:a16="http://schemas.microsoft.com/office/drawing/2014/main" id="{8F38DDF0-4A72-BC49-B16B-24BD70F34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07" y="1623207"/>
            <a:ext cx="4590015" cy="3490900"/>
          </a:xfrm>
          <a:prstGeom prst="rect">
            <a:avLst/>
          </a:prstGeom>
        </p:spPr>
      </p:pic>
      <p:sp>
        <p:nvSpPr>
          <p:cNvPr id="5" name="TextBox 4">
            <a:extLst>
              <a:ext uri="{FF2B5EF4-FFF2-40B4-BE49-F238E27FC236}">
                <a16:creationId xmlns:a16="http://schemas.microsoft.com/office/drawing/2014/main" id="{E5DFC59D-5BDB-B247-96D7-985CAB4A13B3}"/>
              </a:ext>
            </a:extLst>
          </p:cNvPr>
          <p:cNvSpPr txBox="1"/>
          <p:nvPr/>
        </p:nvSpPr>
        <p:spPr>
          <a:xfrm>
            <a:off x="5344977" y="2004229"/>
            <a:ext cx="5327371" cy="1868845"/>
          </a:xfrm>
          <a:prstGeom prst="rect">
            <a:avLst/>
          </a:prstGeom>
          <a:noFill/>
        </p:spPr>
        <p:txBody>
          <a:bodyPr wrap="square" rtlCol="0">
            <a:spAutoFit/>
          </a:bodyPr>
          <a:lstStyle/>
          <a:p>
            <a:pPr algn="just"/>
            <a:r>
              <a:rPr lang="en-US" sz="1649" b="1" dirty="0">
                <a:latin typeface="+mn-lt"/>
              </a:rPr>
              <a:t>Extensions </a:t>
            </a:r>
            <a:r>
              <a:rPr lang="en-US" sz="1649" dirty="0">
                <a:latin typeface="+mn-lt"/>
              </a:rPr>
              <a:t>help you to manage the </a:t>
            </a:r>
          </a:p>
          <a:p>
            <a:pPr algn="just"/>
            <a:r>
              <a:rPr lang="en-US" sz="1649" dirty="0">
                <a:latin typeface="+mn-lt"/>
              </a:rPr>
              <a:t>installed third-party extensions like </a:t>
            </a:r>
          </a:p>
          <a:p>
            <a:pPr algn="just"/>
            <a:r>
              <a:rPr lang="en-US" sz="1649" dirty="0">
                <a:latin typeface="+mn-lt"/>
              </a:rPr>
              <a:t>Box Sync, OneNote etc.</a:t>
            </a:r>
          </a:p>
          <a:p>
            <a:pPr algn="just"/>
            <a:endParaRPr lang="en-US" sz="1649" dirty="0">
              <a:latin typeface="+mn-lt"/>
            </a:endParaRPr>
          </a:p>
          <a:p>
            <a:pPr algn="just"/>
            <a:r>
              <a:rPr lang="en-US" sz="1649" dirty="0">
                <a:latin typeface="+mn-lt"/>
              </a:rPr>
              <a:t>If the Box Sync or Dropbox is not </a:t>
            </a:r>
          </a:p>
          <a:p>
            <a:pPr algn="just"/>
            <a:r>
              <a:rPr lang="en-US" sz="1649" dirty="0">
                <a:latin typeface="+mn-lt"/>
              </a:rPr>
              <a:t>working on Finder, then make sure that</a:t>
            </a:r>
          </a:p>
          <a:p>
            <a:pPr algn="just"/>
            <a:r>
              <a:rPr lang="en-US" sz="1649" dirty="0">
                <a:latin typeface="+mn-lt"/>
              </a:rPr>
              <a:t>it’s enabled here.</a:t>
            </a:r>
          </a:p>
        </p:txBody>
      </p:sp>
    </p:spTree>
    <p:extLst>
      <p:ext uri="{BB962C8B-B14F-4D97-AF65-F5344CB8AC3E}">
        <p14:creationId xmlns:p14="http://schemas.microsoft.com/office/powerpoint/2010/main" val="144906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BAC4-A266-1E49-92BC-75D523A825A3}"/>
              </a:ext>
            </a:extLst>
          </p:cNvPr>
          <p:cNvSpPr>
            <a:spLocks noGrp="1"/>
          </p:cNvSpPr>
          <p:nvPr>
            <p:ph type="title"/>
          </p:nvPr>
        </p:nvSpPr>
        <p:spPr/>
        <p:txBody>
          <a:bodyPr/>
          <a:lstStyle/>
          <a:p>
            <a:pPr algn="ctr"/>
            <a:r>
              <a:rPr lang="en-US" sz="2474" dirty="0"/>
              <a:t>Essential Applications and Utilities</a:t>
            </a:r>
          </a:p>
        </p:txBody>
      </p:sp>
      <p:pic>
        <p:nvPicPr>
          <p:cNvPr id="3" name="Picture 2">
            <a:extLst>
              <a:ext uri="{FF2B5EF4-FFF2-40B4-BE49-F238E27FC236}">
                <a16:creationId xmlns:a16="http://schemas.microsoft.com/office/drawing/2014/main" id="{E44B56A8-68DA-A94C-BAB6-848DC7242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59" y="1335200"/>
            <a:ext cx="4842940" cy="3837939"/>
          </a:xfrm>
          <a:prstGeom prst="rect">
            <a:avLst/>
          </a:prstGeom>
        </p:spPr>
      </p:pic>
      <p:sp>
        <p:nvSpPr>
          <p:cNvPr id="4" name="Rectangle 3">
            <a:extLst>
              <a:ext uri="{FF2B5EF4-FFF2-40B4-BE49-F238E27FC236}">
                <a16:creationId xmlns:a16="http://schemas.microsoft.com/office/drawing/2014/main" id="{A8DC3E32-9860-C84F-8D3F-C1202CE42ADA}"/>
              </a:ext>
            </a:extLst>
          </p:cNvPr>
          <p:cNvSpPr/>
          <p:nvPr/>
        </p:nvSpPr>
        <p:spPr>
          <a:xfrm>
            <a:off x="196657" y="890288"/>
            <a:ext cx="1043876" cy="369332"/>
          </a:xfrm>
          <a:prstGeom prst="rect">
            <a:avLst/>
          </a:prstGeom>
        </p:spPr>
        <p:txBody>
          <a:bodyPr wrap="none">
            <a:spAutoFit/>
          </a:bodyPr>
          <a:lstStyle/>
          <a:p>
            <a:r>
              <a:rPr lang="en-US" b="1" u="sng" dirty="0"/>
              <a:t>Sharing</a:t>
            </a:r>
            <a:endParaRPr lang="en-US" dirty="0"/>
          </a:p>
        </p:txBody>
      </p:sp>
      <p:sp>
        <p:nvSpPr>
          <p:cNvPr id="5" name="TextBox 4">
            <a:extLst>
              <a:ext uri="{FF2B5EF4-FFF2-40B4-BE49-F238E27FC236}">
                <a16:creationId xmlns:a16="http://schemas.microsoft.com/office/drawing/2014/main" id="{4582013D-A953-2943-B9E0-2412ACFC3D10}"/>
              </a:ext>
            </a:extLst>
          </p:cNvPr>
          <p:cNvSpPr txBox="1"/>
          <p:nvPr/>
        </p:nvSpPr>
        <p:spPr>
          <a:xfrm>
            <a:off x="5332843" y="1206918"/>
            <a:ext cx="4442714" cy="4201278"/>
          </a:xfrm>
          <a:prstGeom prst="rect">
            <a:avLst/>
          </a:prstGeom>
          <a:noFill/>
        </p:spPr>
        <p:txBody>
          <a:bodyPr wrap="square" rtlCol="0">
            <a:spAutoFit/>
          </a:bodyPr>
          <a:lstStyle/>
          <a:p>
            <a:pPr algn="just">
              <a:spcAft>
                <a:spcPts val="618"/>
              </a:spcAft>
            </a:pPr>
            <a:r>
              <a:rPr lang="en-US" sz="1443" b="1" dirty="0">
                <a:latin typeface="+mn-lt"/>
              </a:rPr>
              <a:t>Sharing </a:t>
            </a:r>
            <a:r>
              <a:rPr lang="en-US" sz="1443" dirty="0">
                <a:latin typeface="+mn-lt"/>
              </a:rPr>
              <a:t>is one the important section on Mac OS </a:t>
            </a:r>
          </a:p>
          <a:p>
            <a:pPr algn="just">
              <a:spcAft>
                <a:spcPts val="618"/>
              </a:spcAft>
            </a:pPr>
            <a:r>
              <a:rPr lang="en-US" sz="1443" dirty="0">
                <a:latin typeface="+mn-lt"/>
              </a:rPr>
              <a:t>X. Hostname can be updated here </a:t>
            </a:r>
          </a:p>
          <a:p>
            <a:pPr algn="just">
              <a:spcAft>
                <a:spcPts val="618"/>
              </a:spcAft>
            </a:pPr>
            <a:r>
              <a:rPr lang="en-US" sz="1443" dirty="0">
                <a:latin typeface="+mn-lt"/>
              </a:rPr>
              <a:t>only.</a:t>
            </a:r>
          </a:p>
          <a:p>
            <a:pPr algn="just">
              <a:spcAft>
                <a:spcPts val="618"/>
              </a:spcAft>
            </a:pPr>
            <a:r>
              <a:rPr lang="en-US" sz="1443" dirty="0">
                <a:latin typeface="+mn-lt"/>
              </a:rPr>
              <a:t>If you are unable to access a Mac through </a:t>
            </a:r>
          </a:p>
          <a:p>
            <a:pPr algn="just">
              <a:spcAft>
                <a:spcPts val="618"/>
              </a:spcAft>
            </a:pPr>
            <a:r>
              <a:rPr lang="en-US" sz="1443" dirty="0">
                <a:latin typeface="+mn-lt"/>
              </a:rPr>
              <a:t>Screen Sharing app, make sure that the </a:t>
            </a:r>
          </a:p>
          <a:p>
            <a:pPr algn="just">
              <a:spcAft>
                <a:spcPts val="618"/>
              </a:spcAft>
            </a:pPr>
            <a:r>
              <a:rPr lang="en-US" sz="1443" b="1" dirty="0">
                <a:latin typeface="+mn-lt"/>
              </a:rPr>
              <a:t>Screen Sharing </a:t>
            </a:r>
            <a:r>
              <a:rPr lang="en-US" sz="1443" dirty="0">
                <a:latin typeface="+mn-lt"/>
              </a:rPr>
              <a:t>box is checked.</a:t>
            </a:r>
          </a:p>
          <a:p>
            <a:pPr algn="just">
              <a:spcAft>
                <a:spcPts val="618"/>
              </a:spcAft>
            </a:pPr>
            <a:endParaRPr lang="en-US" sz="1443" dirty="0">
              <a:latin typeface="+mn-lt"/>
            </a:endParaRPr>
          </a:p>
          <a:p>
            <a:pPr algn="just">
              <a:spcAft>
                <a:spcPts val="618"/>
              </a:spcAft>
            </a:pPr>
            <a:r>
              <a:rPr lang="en-US" sz="1443" dirty="0">
                <a:latin typeface="+mn-lt"/>
              </a:rPr>
              <a:t>To Share any folder on Mac, you need to add </a:t>
            </a:r>
          </a:p>
          <a:p>
            <a:pPr algn="just">
              <a:spcAft>
                <a:spcPts val="618"/>
              </a:spcAft>
            </a:pPr>
            <a:r>
              <a:rPr lang="en-US" sz="1443" dirty="0">
                <a:latin typeface="+mn-lt"/>
              </a:rPr>
              <a:t>the folder and provide permissions </a:t>
            </a:r>
          </a:p>
          <a:p>
            <a:pPr algn="just">
              <a:spcAft>
                <a:spcPts val="618"/>
              </a:spcAft>
            </a:pPr>
            <a:r>
              <a:rPr lang="en-US" sz="1443" dirty="0">
                <a:latin typeface="+mn-lt"/>
              </a:rPr>
              <a:t>accordingly and enable the </a:t>
            </a:r>
            <a:r>
              <a:rPr lang="en-US" sz="1443" b="1" dirty="0">
                <a:latin typeface="+mn-lt"/>
              </a:rPr>
              <a:t>File Sharing </a:t>
            </a:r>
            <a:r>
              <a:rPr lang="en-US" sz="1443" dirty="0">
                <a:latin typeface="+mn-lt"/>
              </a:rPr>
              <a:t>option.</a:t>
            </a:r>
          </a:p>
          <a:p>
            <a:pPr algn="just">
              <a:spcAft>
                <a:spcPts val="618"/>
              </a:spcAft>
            </a:pPr>
            <a:r>
              <a:rPr lang="en-US" sz="1443" b="1" dirty="0">
                <a:latin typeface="+mn-lt"/>
              </a:rPr>
              <a:t>NOTE: </a:t>
            </a:r>
            <a:r>
              <a:rPr lang="en-US" sz="1443" dirty="0">
                <a:latin typeface="+mn-lt"/>
              </a:rPr>
              <a:t>Cisco doesn’t enable this </a:t>
            </a:r>
            <a:r>
              <a:rPr lang="en-US" sz="1443" b="1" dirty="0">
                <a:latin typeface="+mn-lt"/>
              </a:rPr>
              <a:t>File </a:t>
            </a:r>
          </a:p>
          <a:p>
            <a:pPr algn="just">
              <a:spcAft>
                <a:spcPts val="618"/>
              </a:spcAft>
            </a:pPr>
            <a:r>
              <a:rPr lang="en-US" sz="1443" b="1" dirty="0">
                <a:latin typeface="+mn-lt"/>
              </a:rPr>
              <a:t>Sharing </a:t>
            </a:r>
            <a:r>
              <a:rPr lang="en-US" sz="1443" dirty="0">
                <a:latin typeface="+mn-lt"/>
              </a:rPr>
              <a:t>options by default.</a:t>
            </a:r>
          </a:p>
          <a:p>
            <a:pPr algn="just">
              <a:spcAft>
                <a:spcPts val="618"/>
              </a:spcAft>
            </a:pPr>
            <a:r>
              <a:rPr lang="en-US" sz="1443" dirty="0">
                <a:latin typeface="+mn-lt"/>
              </a:rPr>
              <a:t>You may share Internet or Bluetooth </a:t>
            </a:r>
          </a:p>
          <a:p>
            <a:pPr algn="just">
              <a:spcAft>
                <a:spcPts val="618"/>
              </a:spcAft>
            </a:pPr>
            <a:r>
              <a:rPr lang="en-US" sz="1443" dirty="0">
                <a:latin typeface="+mn-lt"/>
              </a:rPr>
              <a:t>(Tethering) from here.</a:t>
            </a:r>
          </a:p>
        </p:txBody>
      </p:sp>
    </p:spTree>
    <p:extLst>
      <p:ext uri="{BB962C8B-B14F-4D97-AF65-F5344CB8AC3E}">
        <p14:creationId xmlns:p14="http://schemas.microsoft.com/office/powerpoint/2010/main" val="3077193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031C-D2C3-024F-BD71-84E8212FA6A3}"/>
              </a:ext>
            </a:extLst>
          </p:cNvPr>
          <p:cNvSpPr>
            <a:spLocks noGrp="1"/>
          </p:cNvSpPr>
          <p:nvPr>
            <p:ph type="title"/>
          </p:nvPr>
        </p:nvSpPr>
        <p:spPr/>
        <p:txBody>
          <a:bodyPr/>
          <a:lstStyle/>
          <a:p>
            <a:pPr algn="ctr"/>
            <a:r>
              <a:rPr lang="en-US" dirty="0"/>
              <a:t>Essential Applications and Utilities</a:t>
            </a:r>
          </a:p>
        </p:txBody>
      </p:sp>
      <p:sp>
        <p:nvSpPr>
          <p:cNvPr id="3" name="Rectangle 2">
            <a:extLst>
              <a:ext uri="{FF2B5EF4-FFF2-40B4-BE49-F238E27FC236}">
                <a16:creationId xmlns:a16="http://schemas.microsoft.com/office/drawing/2014/main" id="{F8127B69-62A1-FD40-B7C5-5392CA7681CB}"/>
              </a:ext>
            </a:extLst>
          </p:cNvPr>
          <p:cNvSpPr/>
          <p:nvPr/>
        </p:nvSpPr>
        <p:spPr>
          <a:xfrm>
            <a:off x="394332" y="1016532"/>
            <a:ext cx="1941557" cy="369332"/>
          </a:xfrm>
          <a:prstGeom prst="rect">
            <a:avLst/>
          </a:prstGeom>
        </p:spPr>
        <p:txBody>
          <a:bodyPr wrap="none">
            <a:spAutoFit/>
          </a:bodyPr>
          <a:lstStyle/>
          <a:p>
            <a:r>
              <a:rPr lang="en-US" b="1" u="sng" dirty="0"/>
              <a:t>Users &amp; Groups</a:t>
            </a:r>
          </a:p>
        </p:txBody>
      </p:sp>
      <p:pic>
        <p:nvPicPr>
          <p:cNvPr id="4" name="Picture 3">
            <a:extLst>
              <a:ext uri="{FF2B5EF4-FFF2-40B4-BE49-F238E27FC236}">
                <a16:creationId xmlns:a16="http://schemas.microsoft.com/office/drawing/2014/main" id="{4FB76974-633B-6241-935C-5D0BE7BA9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04" y="1519283"/>
            <a:ext cx="4538197" cy="3296164"/>
          </a:xfrm>
          <a:prstGeom prst="rect">
            <a:avLst/>
          </a:prstGeom>
        </p:spPr>
      </p:pic>
      <p:sp>
        <p:nvSpPr>
          <p:cNvPr id="5" name="TextBox 4">
            <a:extLst>
              <a:ext uri="{FF2B5EF4-FFF2-40B4-BE49-F238E27FC236}">
                <a16:creationId xmlns:a16="http://schemas.microsoft.com/office/drawing/2014/main" id="{A2DB82D1-6060-D948-BB70-B630BE695844}"/>
              </a:ext>
            </a:extLst>
          </p:cNvPr>
          <p:cNvSpPr txBox="1"/>
          <p:nvPr/>
        </p:nvSpPr>
        <p:spPr>
          <a:xfrm>
            <a:off x="5241508" y="1397304"/>
            <a:ext cx="5327371" cy="3645100"/>
          </a:xfrm>
          <a:prstGeom prst="rect">
            <a:avLst/>
          </a:prstGeom>
          <a:noFill/>
        </p:spPr>
        <p:txBody>
          <a:bodyPr wrap="square" rtlCol="0">
            <a:spAutoFit/>
          </a:bodyPr>
          <a:lstStyle/>
          <a:p>
            <a:pPr algn="just"/>
            <a:r>
              <a:rPr lang="en-US" sz="1443" b="1" dirty="0">
                <a:latin typeface="+mn-lt"/>
              </a:rPr>
              <a:t>Users &amp; Groups </a:t>
            </a:r>
            <a:r>
              <a:rPr lang="en-US" sz="1443" dirty="0">
                <a:latin typeface="+mn-lt"/>
              </a:rPr>
              <a:t>to configure or delete user </a:t>
            </a:r>
          </a:p>
          <a:p>
            <a:pPr algn="just"/>
            <a:r>
              <a:rPr lang="en-US" sz="1443" dirty="0">
                <a:latin typeface="+mn-lt"/>
              </a:rPr>
              <a:t>accounts in Mac OS X. It helps you to change </a:t>
            </a:r>
          </a:p>
          <a:p>
            <a:pPr algn="just"/>
            <a:r>
              <a:rPr lang="en-US" sz="1443" dirty="0">
                <a:latin typeface="+mn-lt"/>
              </a:rPr>
              <a:t>password of that particular account.</a:t>
            </a:r>
          </a:p>
          <a:p>
            <a:pPr algn="just"/>
            <a:endParaRPr lang="en-US" sz="1443" dirty="0">
              <a:latin typeface="+mn-lt"/>
            </a:endParaRPr>
          </a:p>
          <a:p>
            <a:pPr algn="just"/>
            <a:r>
              <a:rPr lang="en-US" sz="1443" dirty="0">
                <a:latin typeface="+mn-lt"/>
              </a:rPr>
              <a:t>There are four different kinds of users can be </a:t>
            </a:r>
          </a:p>
          <a:p>
            <a:pPr algn="just"/>
            <a:r>
              <a:rPr lang="en-US" sz="1443" dirty="0">
                <a:latin typeface="+mn-lt"/>
              </a:rPr>
              <a:t>created on Mac OS X; Administrator, Standard, </a:t>
            </a:r>
          </a:p>
          <a:p>
            <a:pPr algn="just"/>
            <a:r>
              <a:rPr lang="en-US" sz="1443" dirty="0">
                <a:latin typeface="+mn-lt"/>
              </a:rPr>
              <a:t>Sharing only, Managed with Parental Controls </a:t>
            </a:r>
          </a:p>
          <a:p>
            <a:pPr algn="just"/>
            <a:r>
              <a:rPr lang="en-US" sz="1443" dirty="0">
                <a:latin typeface="+mn-lt"/>
              </a:rPr>
              <a:t>account.</a:t>
            </a:r>
          </a:p>
          <a:p>
            <a:pPr algn="just"/>
            <a:endParaRPr lang="en-US" sz="1443" dirty="0">
              <a:latin typeface="+mn-lt"/>
            </a:endParaRPr>
          </a:p>
          <a:p>
            <a:pPr algn="just"/>
            <a:r>
              <a:rPr lang="en-US" sz="1443" dirty="0">
                <a:latin typeface="+mn-lt"/>
              </a:rPr>
              <a:t>An </a:t>
            </a:r>
            <a:r>
              <a:rPr lang="en-US" sz="1443" b="1" dirty="0">
                <a:latin typeface="+mn-lt"/>
              </a:rPr>
              <a:t>administrator</a:t>
            </a:r>
            <a:r>
              <a:rPr lang="en-US" sz="1443" dirty="0">
                <a:latin typeface="+mn-lt"/>
              </a:rPr>
              <a:t> can create, delete, and </a:t>
            </a:r>
          </a:p>
          <a:p>
            <a:pPr algn="just"/>
            <a:r>
              <a:rPr lang="en-US" sz="1443" dirty="0">
                <a:latin typeface="+mn-lt"/>
              </a:rPr>
              <a:t>modify accounts; install software and change </a:t>
            </a:r>
          </a:p>
          <a:p>
            <a:pPr algn="just"/>
            <a:r>
              <a:rPr lang="en-US" sz="1443" dirty="0">
                <a:latin typeface="+mn-lt"/>
              </a:rPr>
              <a:t>system settings.</a:t>
            </a:r>
          </a:p>
          <a:p>
            <a:pPr algn="just"/>
            <a:endParaRPr lang="en-US" sz="1443" dirty="0">
              <a:latin typeface="+mn-lt"/>
            </a:endParaRPr>
          </a:p>
          <a:p>
            <a:pPr algn="just"/>
            <a:r>
              <a:rPr lang="en-US" sz="1443" b="1" dirty="0">
                <a:latin typeface="+mn-lt"/>
              </a:rPr>
              <a:t>Standard</a:t>
            </a:r>
            <a:r>
              <a:rPr lang="en-US" sz="1443" dirty="0">
                <a:latin typeface="+mn-lt"/>
              </a:rPr>
              <a:t> users can install software for their </a:t>
            </a:r>
          </a:p>
          <a:p>
            <a:pPr algn="just"/>
            <a:r>
              <a:rPr lang="en-US" sz="1443" dirty="0">
                <a:latin typeface="+mn-lt"/>
              </a:rPr>
              <a:t>own use and change settings related to their </a:t>
            </a:r>
          </a:p>
          <a:p>
            <a:pPr algn="just"/>
            <a:r>
              <a:rPr lang="en-US" sz="1443" dirty="0">
                <a:latin typeface="+mn-lt"/>
              </a:rPr>
              <a:t>accounts, but can’t administer other accounts.</a:t>
            </a:r>
          </a:p>
        </p:txBody>
      </p:sp>
    </p:spTree>
    <p:extLst>
      <p:ext uri="{BB962C8B-B14F-4D97-AF65-F5344CB8AC3E}">
        <p14:creationId xmlns:p14="http://schemas.microsoft.com/office/powerpoint/2010/main" val="854699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6B23-230C-594E-9974-EA02AE69C417}"/>
              </a:ext>
            </a:extLst>
          </p:cNvPr>
          <p:cNvSpPr>
            <a:spLocks noGrp="1"/>
          </p:cNvSpPr>
          <p:nvPr>
            <p:ph type="title"/>
          </p:nvPr>
        </p:nvSpPr>
        <p:spPr/>
        <p:txBody>
          <a:bodyPr/>
          <a:lstStyle/>
          <a:p>
            <a:pPr algn="ctr"/>
            <a:r>
              <a:rPr lang="en-US" dirty="0"/>
              <a:t>Essential Applications and Utilities</a:t>
            </a:r>
          </a:p>
        </p:txBody>
      </p:sp>
      <p:pic>
        <p:nvPicPr>
          <p:cNvPr id="3" name="Picture 2">
            <a:extLst>
              <a:ext uri="{FF2B5EF4-FFF2-40B4-BE49-F238E27FC236}">
                <a16:creationId xmlns:a16="http://schemas.microsoft.com/office/drawing/2014/main" id="{EF01A614-30E0-A04C-9BE0-8BC459FF3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3" y="1489975"/>
            <a:ext cx="4308663" cy="3556402"/>
          </a:xfrm>
          <a:prstGeom prst="rect">
            <a:avLst/>
          </a:prstGeom>
        </p:spPr>
      </p:pic>
      <p:sp>
        <p:nvSpPr>
          <p:cNvPr id="4" name="TextBox 3">
            <a:extLst>
              <a:ext uri="{FF2B5EF4-FFF2-40B4-BE49-F238E27FC236}">
                <a16:creationId xmlns:a16="http://schemas.microsoft.com/office/drawing/2014/main" id="{E5574C28-2D8A-834D-A2BA-31EEE9C306CF}"/>
              </a:ext>
            </a:extLst>
          </p:cNvPr>
          <p:cNvSpPr txBox="1"/>
          <p:nvPr/>
        </p:nvSpPr>
        <p:spPr>
          <a:xfrm>
            <a:off x="489903" y="1015273"/>
            <a:ext cx="1827744" cy="646331"/>
          </a:xfrm>
          <a:prstGeom prst="rect">
            <a:avLst/>
          </a:prstGeom>
          <a:noFill/>
        </p:spPr>
        <p:txBody>
          <a:bodyPr wrap="none" rtlCol="0">
            <a:spAutoFit/>
          </a:bodyPr>
          <a:lstStyle/>
          <a:p>
            <a:r>
              <a:rPr lang="en-US" b="1" u="sng" dirty="0">
                <a:latin typeface="+mn-lt"/>
              </a:rPr>
              <a:t>Users &amp; Groups</a:t>
            </a:r>
          </a:p>
          <a:p>
            <a:endParaRPr lang="en-US" dirty="0">
              <a:latin typeface="+mn-lt"/>
            </a:endParaRPr>
          </a:p>
        </p:txBody>
      </p:sp>
      <p:sp>
        <p:nvSpPr>
          <p:cNvPr id="5" name="TextBox 4">
            <a:extLst>
              <a:ext uri="{FF2B5EF4-FFF2-40B4-BE49-F238E27FC236}">
                <a16:creationId xmlns:a16="http://schemas.microsoft.com/office/drawing/2014/main" id="{AB114603-30C6-6C4A-8A1D-D0D14C1369FF}"/>
              </a:ext>
            </a:extLst>
          </p:cNvPr>
          <p:cNvSpPr txBox="1"/>
          <p:nvPr/>
        </p:nvSpPr>
        <p:spPr>
          <a:xfrm>
            <a:off x="4917692" y="1681621"/>
            <a:ext cx="5327371" cy="2756909"/>
          </a:xfrm>
          <a:prstGeom prst="rect">
            <a:avLst/>
          </a:prstGeom>
          <a:noFill/>
        </p:spPr>
        <p:txBody>
          <a:bodyPr wrap="square" rtlCol="0">
            <a:spAutoFit/>
          </a:bodyPr>
          <a:lstStyle/>
          <a:p>
            <a:pPr algn="just"/>
            <a:r>
              <a:rPr lang="en-US" sz="1443" b="1" dirty="0">
                <a:latin typeface="+mn-lt"/>
              </a:rPr>
              <a:t>Sharing-only</a:t>
            </a:r>
            <a:r>
              <a:rPr lang="en-US" sz="1443" dirty="0">
                <a:latin typeface="+mn-lt"/>
              </a:rPr>
              <a:t> users on your network can access </a:t>
            </a:r>
          </a:p>
          <a:p>
            <a:pPr algn="just"/>
            <a:r>
              <a:rPr lang="en-US" sz="1443" dirty="0">
                <a:latin typeface="+mn-lt"/>
              </a:rPr>
              <a:t>shared files remotely, but can’t log in or change </a:t>
            </a:r>
          </a:p>
          <a:p>
            <a:pPr algn="just"/>
            <a:r>
              <a:rPr lang="en-US" sz="1443" dirty="0">
                <a:latin typeface="+mn-lt"/>
              </a:rPr>
              <a:t>settings on the computer.</a:t>
            </a:r>
          </a:p>
          <a:p>
            <a:pPr algn="just"/>
            <a:endParaRPr lang="en-US" sz="1443" dirty="0">
              <a:latin typeface="+mn-lt"/>
            </a:endParaRPr>
          </a:p>
          <a:p>
            <a:pPr algn="just"/>
            <a:r>
              <a:rPr lang="en-US" sz="1443" b="1" dirty="0">
                <a:latin typeface="+mn-lt"/>
              </a:rPr>
              <a:t>Managed with Parental Controls</a:t>
            </a:r>
            <a:r>
              <a:rPr lang="en-US" sz="1443" dirty="0">
                <a:latin typeface="+mn-lt"/>
              </a:rPr>
              <a:t> accounts, the </a:t>
            </a:r>
          </a:p>
          <a:p>
            <a:pPr algn="just"/>
            <a:r>
              <a:rPr lang="en-US" sz="1443" dirty="0">
                <a:latin typeface="+mn-lt"/>
              </a:rPr>
              <a:t>administrator can restrict access to </a:t>
            </a:r>
          </a:p>
          <a:p>
            <a:pPr algn="just"/>
            <a:r>
              <a:rPr lang="en-US" sz="1443" dirty="0">
                <a:latin typeface="+mn-lt"/>
              </a:rPr>
              <a:t>applications and inappropriate content, and limit the</a:t>
            </a:r>
          </a:p>
          <a:p>
            <a:pPr algn="just"/>
            <a:r>
              <a:rPr lang="en-US" sz="1443" dirty="0">
                <a:latin typeface="+mn-lt"/>
              </a:rPr>
              <a:t> amount of time users can use the computer.</a:t>
            </a:r>
          </a:p>
          <a:p>
            <a:pPr algn="just"/>
            <a:endParaRPr lang="en-US" sz="1443" dirty="0">
              <a:latin typeface="+mn-lt"/>
            </a:endParaRPr>
          </a:p>
          <a:p>
            <a:pPr algn="just"/>
            <a:r>
              <a:rPr lang="en-US" sz="1443" dirty="0">
                <a:latin typeface="+mn-lt"/>
              </a:rPr>
              <a:t>Even you can change the login preferences and </a:t>
            </a:r>
          </a:p>
          <a:p>
            <a:pPr algn="just"/>
            <a:r>
              <a:rPr lang="en-US" sz="1443" dirty="0">
                <a:latin typeface="+mn-lt"/>
              </a:rPr>
              <a:t>keyboard Layout menus and join the Mac to </a:t>
            </a:r>
          </a:p>
          <a:p>
            <a:pPr algn="just"/>
            <a:r>
              <a:rPr lang="en-US" sz="1443" dirty="0">
                <a:latin typeface="+mn-lt"/>
              </a:rPr>
              <a:t>domain and create Root Account from </a:t>
            </a:r>
            <a:r>
              <a:rPr lang="en-US" sz="1443" b="1" dirty="0">
                <a:latin typeface="+mn-lt"/>
              </a:rPr>
              <a:t>Login Options</a:t>
            </a:r>
            <a:r>
              <a:rPr lang="en-US" sz="1443" dirty="0">
                <a:latin typeface="+mn-lt"/>
              </a:rPr>
              <a:t>.</a:t>
            </a:r>
          </a:p>
        </p:txBody>
      </p:sp>
    </p:spTree>
    <p:extLst>
      <p:ext uri="{BB962C8B-B14F-4D97-AF65-F5344CB8AC3E}">
        <p14:creationId xmlns:p14="http://schemas.microsoft.com/office/powerpoint/2010/main" val="3318878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1302-B2A2-A447-8D50-2920A363AC37}"/>
              </a:ext>
            </a:extLst>
          </p:cNvPr>
          <p:cNvSpPr>
            <a:spLocks noGrp="1"/>
          </p:cNvSpPr>
          <p:nvPr>
            <p:ph type="title"/>
          </p:nvPr>
        </p:nvSpPr>
        <p:spPr/>
        <p:txBody>
          <a:bodyPr/>
          <a:lstStyle/>
          <a:p>
            <a:pPr algn="ctr"/>
            <a:r>
              <a:rPr lang="en-US" dirty="0"/>
              <a:t>Essential Applications and Utilities</a:t>
            </a:r>
          </a:p>
        </p:txBody>
      </p:sp>
      <p:pic>
        <p:nvPicPr>
          <p:cNvPr id="3" name="Picture 2">
            <a:extLst>
              <a:ext uri="{FF2B5EF4-FFF2-40B4-BE49-F238E27FC236}">
                <a16:creationId xmlns:a16="http://schemas.microsoft.com/office/drawing/2014/main" id="{0D2BA2CC-D2AC-544D-AACE-13468E144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23" y="1485327"/>
            <a:ext cx="4601510" cy="3465442"/>
          </a:xfrm>
          <a:prstGeom prst="rect">
            <a:avLst/>
          </a:prstGeom>
        </p:spPr>
      </p:pic>
      <p:sp>
        <p:nvSpPr>
          <p:cNvPr id="4" name="Rectangle 3">
            <a:extLst>
              <a:ext uri="{FF2B5EF4-FFF2-40B4-BE49-F238E27FC236}">
                <a16:creationId xmlns:a16="http://schemas.microsoft.com/office/drawing/2014/main" id="{03C4F48C-5C5A-FD46-911E-5C321B010139}"/>
              </a:ext>
            </a:extLst>
          </p:cNvPr>
          <p:cNvSpPr/>
          <p:nvPr/>
        </p:nvSpPr>
        <p:spPr>
          <a:xfrm>
            <a:off x="323124" y="1016532"/>
            <a:ext cx="1706557" cy="369332"/>
          </a:xfrm>
          <a:prstGeom prst="rect">
            <a:avLst/>
          </a:prstGeom>
        </p:spPr>
        <p:txBody>
          <a:bodyPr wrap="none">
            <a:spAutoFit/>
          </a:bodyPr>
          <a:lstStyle/>
          <a:p>
            <a:r>
              <a:rPr lang="en-US" b="1" u="sng" dirty="0"/>
              <a:t>Time Machine</a:t>
            </a:r>
          </a:p>
        </p:txBody>
      </p:sp>
      <p:sp>
        <p:nvSpPr>
          <p:cNvPr id="5" name="TextBox 4">
            <a:extLst>
              <a:ext uri="{FF2B5EF4-FFF2-40B4-BE49-F238E27FC236}">
                <a16:creationId xmlns:a16="http://schemas.microsoft.com/office/drawing/2014/main" id="{4E116EFD-709F-6B4E-86C6-53ED47F28971}"/>
              </a:ext>
            </a:extLst>
          </p:cNvPr>
          <p:cNvSpPr txBox="1"/>
          <p:nvPr/>
        </p:nvSpPr>
        <p:spPr>
          <a:xfrm>
            <a:off x="5069060" y="1206918"/>
            <a:ext cx="5327371" cy="4152932"/>
          </a:xfrm>
          <a:prstGeom prst="rect">
            <a:avLst/>
          </a:prstGeom>
          <a:noFill/>
        </p:spPr>
        <p:txBody>
          <a:bodyPr wrap="square" rtlCol="0">
            <a:spAutoFit/>
          </a:bodyPr>
          <a:lstStyle/>
          <a:p>
            <a:pPr algn="just"/>
            <a:r>
              <a:rPr lang="en-US" sz="1649" b="1" dirty="0">
                <a:latin typeface="+mn-lt"/>
              </a:rPr>
              <a:t>Time Machine </a:t>
            </a:r>
            <a:r>
              <a:rPr lang="en-US" sz="1649" dirty="0">
                <a:latin typeface="+mn-lt"/>
              </a:rPr>
              <a:t>option has made to setup </a:t>
            </a:r>
          </a:p>
          <a:p>
            <a:pPr algn="just"/>
            <a:r>
              <a:rPr lang="en-US" sz="1649" dirty="0">
                <a:latin typeface="+mn-lt"/>
              </a:rPr>
              <a:t>the Time Machine application to take an </a:t>
            </a:r>
          </a:p>
          <a:p>
            <a:pPr algn="just"/>
            <a:r>
              <a:rPr lang="en-US" sz="1649" dirty="0">
                <a:latin typeface="+mn-lt"/>
              </a:rPr>
              <a:t>automatic backup. Time Machine is an </a:t>
            </a:r>
          </a:p>
          <a:p>
            <a:pPr algn="just"/>
            <a:r>
              <a:rPr lang="en-US" sz="1649" dirty="0">
                <a:latin typeface="+mn-lt"/>
              </a:rPr>
              <a:t>application, which takes incremental </a:t>
            </a:r>
          </a:p>
          <a:p>
            <a:pPr algn="just"/>
            <a:r>
              <a:rPr lang="en-US" sz="1649" dirty="0">
                <a:latin typeface="+mn-lt"/>
              </a:rPr>
              <a:t>backup of the entire system including Mac </a:t>
            </a:r>
          </a:p>
          <a:p>
            <a:pPr algn="just"/>
            <a:r>
              <a:rPr lang="en-US" sz="1649" dirty="0">
                <a:latin typeface="+mn-lt"/>
              </a:rPr>
              <a:t>OS files. It is recommended to use the </a:t>
            </a:r>
          </a:p>
          <a:p>
            <a:pPr algn="just"/>
            <a:r>
              <a:rPr lang="en-US" sz="1649" dirty="0">
                <a:latin typeface="+mn-lt"/>
              </a:rPr>
              <a:t>Backup drive, which has double </a:t>
            </a:r>
          </a:p>
          <a:p>
            <a:pPr algn="just"/>
            <a:r>
              <a:rPr lang="en-US" sz="1649" dirty="0">
                <a:latin typeface="+mn-lt"/>
              </a:rPr>
              <a:t>capacity of the Macintosh HD </a:t>
            </a:r>
          </a:p>
          <a:p>
            <a:pPr algn="just"/>
            <a:r>
              <a:rPr lang="en-US" sz="1649" dirty="0">
                <a:latin typeface="+mn-lt"/>
              </a:rPr>
              <a:t>(Internal hard drive).</a:t>
            </a:r>
          </a:p>
          <a:p>
            <a:pPr algn="just"/>
            <a:endParaRPr lang="en-US" sz="1649" dirty="0">
              <a:latin typeface="+mn-lt"/>
            </a:endParaRPr>
          </a:p>
          <a:p>
            <a:pPr algn="just"/>
            <a:r>
              <a:rPr lang="en-US" sz="1649" dirty="0">
                <a:latin typeface="+mn-lt"/>
              </a:rPr>
              <a:t>Also you can exclude folders or file from </a:t>
            </a:r>
          </a:p>
          <a:p>
            <a:pPr algn="just"/>
            <a:r>
              <a:rPr lang="en-US" sz="1649" dirty="0">
                <a:latin typeface="+mn-lt"/>
              </a:rPr>
              <a:t>the Time Machine Backup through </a:t>
            </a:r>
            <a:r>
              <a:rPr lang="en-US" sz="1649" b="1" dirty="0">
                <a:latin typeface="+mn-lt"/>
              </a:rPr>
              <a:t>Options</a:t>
            </a:r>
            <a:r>
              <a:rPr lang="en-US" sz="1649" dirty="0">
                <a:latin typeface="+mn-lt"/>
              </a:rPr>
              <a:t>.</a:t>
            </a:r>
          </a:p>
          <a:p>
            <a:pPr algn="just"/>
            <a:endParaRPr lang="en-US" sz="1649" dirty="0">
              <a:latin typeface="+mn-lt"/>
            </a:endParaRPr>
          </a:p>
          <a:p>
            <a:r>
              <a:rPr lang="en-US" sz="1649" dirty="0">
                <a:latin typeface="+mn-lt"/>
              </a:rPr>
              <a:t>For more information about Time Machine, </a:t>
            </a:r>
          </a:p>
          <a:p>
            <a:r>
              <a:rPr lang="en-US" sz="1649" dirty="0">
                <a:latin typeface="+mn-lt"/>
              </a:rPr>
              <a:t>Refer: </a:t>
            </a:r>
            <a:r>
              <a:rPr lang="en-US" sz="1649" dirty="0">
                <a:latin typeface="+mn-lt"/>
                <a:hlinkClick r:id="rId4"/>
              </a:rPr>
              <a:t>http://support.apple.com/kb/HT1427</a:t>
            </a:r>
            <a:endParaRPr lang="en-US" sz="1649" dirty="0">
              <a:latin typeface="+mn-lt"/>
            </a:endParaRPr>
          </a:p>
          <a:p>
            <a:pPr algn="just"/>
            <a:endParaRPr lang="en-US" sz="1649" dirty="0">
              <a:latin typeface="+mn-lt"/>
            </a:endParaRPr>
          </a:p>
        </p:txBody>
      </p:sp>
    </p:spTree>
    <p:extLst>
      <p:ext uri="{BB962C8B-B14F-4D97-AF65-F5344CB8AC3E}">
        <p14:creationId xmlns:p14="http://schemas.microsoft.com/office/powerpoint/2010/main" val="1739450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78364" y="3513523"/>
            <a:ext cx="8578019" cy="577501"/>
          </a:xfrm>
        </p:spPr>
        <p:txBody>
          <a:bodyPr/>
          <a:lstStyle/>
          <a:p>
            <a:r>
              <a:rPr lang="en-US" dirty="0"/>
              <a:t>Overview of Mac OS X and its Applications</a:t>
            </a:r>
          </a:p>
        </p:txBody>
      </p:sp>
    </p:spTree>
    <p:extLst>
      <p:ext uri="{BB962C8B-B14F-4D97-AF65-F5344CB8AC3E}">
        <p14:creationId xmlns:p14="http://schemas.microsoft.com/office/powerpoint/2010/main" val="97928099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D381-6FD0-4145-82B7-73ABACBE68DE}"/>
              </a:ext>
            </a:extLst>
          </p:cNvPr>
          <p:cNvSpPr>
            <a:spLocks noGrp="1"/>
          </p:cNvSpPr>
          <p:nvPr>
            <p:ph type="title"/>
          </p:nvPr>
        </p:nvSpPr>
        <p:spPr/>
        <p:txBody>
          <a:bodyPr/>
          <a:lstStyle/>
          <a:p>
            <a:pPr algn="ctr"/>
            <a:r>
              <a:rPr lang="en-US" dirty="0"/>
              <a:t>Essential Applications and Utilities</a:t>
            </a:r>
          </a:p>
        </p:txBody>
      </p:sp>
      <p:pic>
        <p:nvPicPr>
          <p:cNvPr id="3" name="Picture 2">
            <a:extLst>
              <a:ext uri="{FF2B5EF4-FFF2-40B4-BE49-F238E27FC236}">
                <a16:creationId xmlns:a16="http://schemas.microsoft.com/office/drawing/2014/main" id="{C911A1A2-6C99-AD46-A1A5-B55873608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55" y="1641073"/>
            <a:ext cx="4630186" cy="3382514"/>
          </a:xfrm>
          <a:prstGeom prst="rect">
            <a:avLst/>
          </a:prstGeom>
        </p:spPr>
      </p:pic>
      <p:sp>
        <p:nvSpPr>
          <p:cNvPr id="4" name="TextBox 3">
            <a:extLst>
              <a:ext uri="{FF2B5EF4-FFF2-40B4-BE49-F238E27FC236}">
                <a16:creationId xmlns:a16="http://schemas.microsoft.com/office/drawing/2014/main" id="{625B6246-9F3A-E845-B094-BE72DDEB1427}"/>
              </a:ext>
            </a:extLst>
          </p:cNvPr>
          <p:cNvSpPr txBox="1"/>
          <p:nvPr/>
        </p:nvSpPr>
        <p:spPr>
          <a:xfrm>
            <a:off x="255857" y="1043223"/>
            <a:ext cx="1031051" cy="369332"/>
          </a:xfrm>
          <a:prstGeom prst="rect">
            <a:avLst/>
          </a:prstGeom>
          <a:noFill/>
        </p:spPr>
        <p:txBody>
          <a:bodyPr wrap="none" rtlCol="0">
            <a:spAutoFit/>
          </a:bodyPr>
          <a:lstStyle/>
          <a:p>
            <a:r>
              <a:rPr lang="en-US" b="1" u="sng" dirty="0"/>
              <a:t>Profiles</a:t>
            </a:r>
            <a:endParaRPr lang="en-US" dirty="0">
              <a:latin typeface="+mn-lt"/>
            </a:endParaRPr>
          </a:p>
        </p:txBody>
      </p:sp>
      <p:sp>
        <p:nvSpPr>
          <p:cNvPr id="5" name="TextBox 4">
            <a:extLst>
              <a:ext uri="{FF2B5EF4-FFF2-40B4-BE49-F238E27FC236}">
                <a16:creationId xmlns:a16="http://schemas.microsoft.com/office/drawing/2014/main" id="{12F0F558-A6A7-454C-AE64-F915B30171AA}"/>
              </a:ext>
            </a:extLst>
          </p:cNvPr>
          <p:cNvSpPr txBox="1"/>
          <p:nvPr/>
        </p:nvSpPr>
        <p:spPr>
          <a:xfrm>
            <a:off x="5023073" y="1233610"/>
            <a:ext cx="5327371" cy="3645100"/>
          </a:xfrm>
          <a:prstGeom prst="rect">
            <a:avLst/>
          </a:prstGeom>
          <a:noFill/>
        </p:spPr>
        <p:txBody>
          <a:bodyPr wrap="square" rtlCol="0">
            <a:spAutoFit/>
          </a:bodyPr>
          <a:lstStyle/>
          <a:p>
            <a:pPr algn="just"/>
            <a:r>
              <a:rPr lang="en-US" sz="1443" dirty="0">
                <a:latin typeface="+mn-lt"/>
              </a:rPr>
              <a:t>Configuration </a:t>
            </a:r>
            <a:r>
              <a:rPr lang="en-US" sz="1443" b="1" dirty="0">
                <a:latin typeface="+mn-lt"/>
              </a:rPr>
              <a:t>Profiles</a:t>
            </a:r>
            <a:r>
              <a:rPr lang="en-US" sz="1443" dirty="0">
                <a:latin typeface="+mn-lt"/>
              </a:rPr>
              <a:t> let you standardize settings </a:t>
            </a:r>
          </a:p>
          <a:p>
            <a:pPr algn="just"/>
            <a:r>
              <a:rPr lang="en-US" sz="1443" dirty="0">
                <a:latin typeface="+mn-lt"/>
              </a:rPr>
              <a:t>for Mac computers. For example, an administrator </a:t>
            </a:r>
          </a:p>
          <a:p>
            <a:pPr algn="just"/>
            <a:r>
              <a:rPr lang="en-US" sz="1443" dirty="0">
                <a:latin typeface="+mn-lt"/>
              </a:rPr>
              <a:t>can set up profiles that configure Mac computers</a:t>
            </a:r>
          </a:p>
          <a:p>
            <a:pPr algn="just"/>
            <a:r>
              <a:rPr lang="en-US" sz="1443" dirty="0">
                <a:latin typeface="+mn-lt"/>
              </a:rPr>
              <a:t> to interact network through 802.1x protocol.</a:t>
            </a:r>
          </a:p>
          <a:p>
            <a:pPr algn="just"/>
            <a:endParaRPr lang="en-US" sz="1443" dirty="0">
              <a:latin typeface="+mn-lt"/>
            </a:endParaRPr>
          </a:p>
          <a:p>
            <a:pPr algn="just"/>
            <a:r>
              <a:rPr lang="en-US" sz="1443" dirty="0">
                <a:latin typeface="+mn-lt"/>
              </a:rPr>
              <a:t>If there is any issue with any of the installed </a:t>
            </a:r>
          </a:p>
          <a:p>
            <a:pPr algn="just"/>
            <a:r>
              <a:rPr lang="en-US" sz="1443" dirty="0">
                <a:latin typeface="+mn-lt"/>
              </a:rPr>
              <a:t>profile, then we can remove it and eventually </a:t>
            </a:r>
          </a:p>
          <a:p>
            <a:pPr algn="just"/>
            <a:r>
              <a:rPr lang="en-US" sz="1443" dirty="0">
                <a:latin typeface="+mn-lt"/>
              </a:rPr>
              <a:t>it will get pushed again by </a:t>
            </a:r>
            <a:r>
              <a:rPr lang="en-US" sz="1443" dirty="0" err="1">
                <a:latin typeface="+mn-lt"/>
              </a:rPr>
              <a:t>Jamf</a:t>
            </a:r>
            <a:r>
              <a:rPr lang="en-US" sz="1443" dirty="0">
                <a:latin typeface="+mn-lt"/>
              </a:rPr>
              <a:t> Casper.</a:t>
            </a:r>
          </a:p>
          <a:p>
            <a:pPr algn="just"/>
            <a:endParaRPr lang="en-US" sz="1443" dirty="0">
              <a:latin typeface="+mn-lt"/>
            </a:endParaRPr>
          </a:p>
          <a:p>
            <a:pPr algn="just"/>
            <a:r>
              <a:rPr lang="en-US" sz="1443" dirty="0">
                <a:latin typeface="+mn-lt"/>
              </a:rPr>
              <a:t>NOTE: Do not remove any profile from Cisco </a:t>
            </a:r>
          </a:p>
          <a:p>
            <a:pPr algn="just"/>
            <a:r>
              <a:rPr lang="en-US" sz="1443" dirty="0">
                <a:latin typeface="+mn-lt"/>
              </a:rPr>
              <a:t>Machine without checking with Tier 3 Engineer.</a:t>
            </a:r>
          </a:p>
          <a:p>
            <a:pPr algn="just"/>
            <a:endParaRPr lang="en-US" sz="1443" dirty="0">
              <a:latin typeface="+mn-lt"/>
            </a:endParaRPr>
          </a:p>
          <a:p>
            <a:pPr algn="just"/>
            <a:r>
              <a:rPr lang="en-US" sz="1443" dirty="0">
                <a:latin typeface="+mn-lt"/>
              </a:rPr>
              <a:t>For more information, refer this article:</a:t>
            </a:r>
          </a:p>
          <a:p>
            <a:pPr algn="just"/>
            <a:endParaRPr lang="en-US" sz="1443" dirty="0">
              <a:latin typeface="+mn-lt"/>
            </a:endParaRPr>
          </a:p>
          <a:p>
            <a:pPr algn="just"/>
            <a:r>
              <a:rPr lang="en-US" sz="1443" dirty="0">
                <a:latin typeface="+mn-lt"/>
                <a:hlinkClick r:id="rId4"/>
              </a:rPr>
              <a:t>https://</a:t>
            </a:r>
            <a:r>
              <a:rPr lang="en-US" sz="1443" dirty="0" err="1">
                <a:latin typeface="+mn-lt"/>
                <a:hlinkClick r:id="rId4"/>
              </a:rPr>
              <a:t>support.apple.com</a:t>
            </a:r>
            <a:r>
              <a:rPr lang="en-US" sz="1443" dirty="0">
                <a:latin typeface="+mn-lt"/>
                <a:hlinkClick r:id="rId4"/>
              </a:rPr>
              <a:t>/kb/PH22006</a:t>
            </a:r>
            <a:endParaRPr lang="en-US" sz="1443" dirty="0">
              <a:latin typeface="+mn-lt"/>
            </a:endParaRPr>
          </a:p>
          <a:p>
            <a:pPr algn="just"/>
            <a:endParaRPr lang="en-US" sz="1443" dirty="0">
              <a:latin typeface="+mn-lt"/>
            </a:endParaRPr>
          </a:p>
        </p:txBody>
      </p:sp>
    </p:spTree>
    <p:extLst>
      <p:ext uri="{BB962C8B-B14F-4D97-AF65-F5344CB8AC3E}">
        <p14:creationId xmlns:p14="http://schemas.microsoft.com/office/powerpoint/2010/main" val="2462003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FB51-D29A-744F-8950-ACC5C53E64F5}"/>
              </a:ext>
            </a:extLst>
          </p:cNvPr>
          <p:cNvSpPr>
            <a:spLocks noGrp="1"/>
          </p:cNvSpPr>
          <p:nvPr>
            <p:ph type="title"/>
          </p:nvPr>
        </p:nvSpPr>
        <p:spPr/>
        <p:txBody>
          <a:bodyPr/>
          <a:lstStyle/>
          <a:p>
            <a:pPr algn="ctr"/>
            <a:r>
              <a:rPr lang="en-US" dirty="0"/>
              <a:t>Essential Applications and Utilities</a:t>
            </a:r>
          </a:p>
        </p:txBody>
      </p:sp>
      <p:sp>
        <p:nvSpPr>
          <p:cNvPr id="3" name="TextBox 2">
            <a:extLst>
              <a:ext uri="{FF2B5EF4-FFF2-40B4-BE49-F238E27FC236}">
                <a16:creationId xmlns:a16="http://schemas.microsoft.com/office/drawing/2014/main" id="{DFE3A4A2-E045-B041-8505-276427D0853D}"/>
              </a:ext>
            </a:extLst>
          </p:cNvPr>
          <p:cNvSpPr txBox="1"/>
          <p:nvPr/>
        </p:nvSpPr>
        <p:spPr>
          <a:xfrm>
            <a:off x="383478" y="1066245"/>
            <a:ext cx="2129109" cy="599908"/>
          </a:xfrm>
          <a:prstGeom prst="rect">
            <a:avLst/>
          </a:prstGeom>
          <a:noFill/>
        </p:spPr>
        <p:txBody>
          <a:bodyPr wrap="none" rtlCol="0">
            <a:spAutoFit/>
          </a:bodyPr>
          <a:lstStyle/>
          <a:p>
            <a:r>
              <a:rPr lang="en-US" sz="1649" b="1" u="sng" dirty="0">
                <a:latin typeface="+mn-lt"/>
              </a:rPr>
              <a:t>Third-Party Plug-Ins</a:t>
            </a:r>
          </a:p>
          <a:p>
            <a:endParaRPr lang="en-US" sz="1649" dirty="0">
              <a:latin typeface="+mn-lt"/>
            </a:endParaRPr>
          </a:p>
        </p:txBody>
      </p:sp>
      <p:pic>
        <p:nvPicPr>
          <p:cNvPr id="4" name="Picture 3">
            <a:extLst>
              <a:ext uri="{FF2B5EF4-FFF2-40B4-BE49-F238E27FC236}">
                <a16:creationId xmlns:a16="http://schemas.microsoft.com/office/drawing/2014/main" id="{2E8B649F-B3BD-B143-B00A-DD4EC55BB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4" y="1669131"/>
            <a:ext cx="3738575" cy="2305828"/>
          </a:xfrm>
          <a:prstGeom prst="rect">
            <a:avLst/>
          </a:prstGeom>
        </p:spPr>
      </p:pic>
      <p:sp>
        <p:nvSpPr>
          <p:cNvPr id="5" name="TextBox 4">
            <a:extLst>
              <a:ext uri="{FF2B5EF4-FFF2-40B4-BE49-F238E27FC236}">
                <a16:creationId xmlns:a16="http://schemas.microsoft.com/office/drawing/2014/main" id="{4CB4FA4B-2420-FB4B-A817-312CB0A40C3B}"/>
              </a:ext>
            </a:extLst>
          </p:cNvPr>
          <p:cNvSpPr txBox="1"/>
          <p:nvPr/>
        </p:nvSpPr>
        <p:spPr>
          <a:xfrm>
            <a:off x="4363099" y="1932885"/>
            <a:ext cx="5327371" cy="1361270"/>
          </a:xfrm>
          <a:prstGeom prst="rect">
            <a:avLst/>
          </a:prstGeom>
          <a:noFill/>
        </p:spPr>
        <p:txBody>
          <a:bodyPr wrap="square" rtlCol="0">
            <a:spAutoFit/>
          </a:bodyPr>
          <a:lstStyle/>
          <a:p>
            <a:pPr algn="just"/>
            <a:r>
              <a:rPr lang="en-US" sz="1649" b="1" dirty="0">
                <a:latin typeface="+mn-lt"/>
              </a:rPr>
              <a:t>Third-Party Plug-Ins </a:t>
            </a:r>
            <a:r>
              <a:rPr lang="en-US" sz="1649" dirty="0">
                <a:latin typeface="+mn-lt"/>
              </a:rPr>
              <a:t>like Flash player, Java </a:t>
            </a:r>
          </a:p>
          <a:p>
            <a:pPr algn="just"/>
            <a:r>
              <a:rPr lang="en-US" sz="1649" dirty="0">
                <a:latin typeface="+mn-lt"/>
              </a:rPr>
              <a:t>get installed under the </a:t>
            </a:r>
            <a:r>
              <a:rPr lang="en-US" sz="1649" b="1" dirty="0">
                <a:latin typeface="+mn-lt"/>
              </a:rPr>
              <a:t>System Preferences.</a:t>
            </a:r>
          </a:p>
          <a:p>
            <a:pPr algn="just"/>
            <a:endParaRPr lang="en-US" sz="1649" b="1" dirty="0">
              <a:latin typeface="+mn-lt"/>
            </a:endParaRPr>
          </a:p>
          <a:p>
            <a:pPr algn="just"/>
            <a:r>
              <a:rPr lang="en-US" sz="1649" dirty="0">
                <a:latin typeface="+mn-lt"/>
              </a:rPr>
              <a:t>You can manage the preferences of </a:t>
            </a:r>
          </a:p>
          <a:p>
            <a:pPr algn="just"/>
            <a:r>
              <a:rPr lang="en-US" sz="1649" dirty="0">
                <a:latin typeface="+mn-lt"/>
              </a:rPr>
              <a:t>these applications from here.</a:t>
            </a:r>
          </a:p>
        </p:txBody>
      </p:sp>
    </p:spTree>
    <p:extLst>
      <p:ext uri="{BB962C8B-B14F-4D97-AF65-F5344CB8AC3E}">
        <p14:creationId xmlns:p14="http://schemas.microsoft.com/office/powerpoint/2010/main" val="2033610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02B9-1AC6-384B-A698-450D4C4BD6F1}"/>
              </a:ext>
            </a:extLst>
          </p:cNvPr>
          <p:cNvSpPr>
            <a:spLocks noGrp="1"/>
          </p:cNvSpPr>
          <p:nvPr>
            <p:ph type="title"/>
          </p:nvPr>
        </p:nvSpPr>
        <p:spPr/>
        <p:txBody>
          <a:bodyPr/>
          <a:lstStyle/>
          <a:p>
            <a:pPr algn="ctr"/>
            <a:r>
              <a:rPr lang="en-US" dirty="0"/>
              <a:t>Essential Applications and Utilities</a:t>
            </a:r>
          </a:p>
        </p:txBody>
      </p:sp>
      <p:pic>
        <p:nvPicPr>
          <p:cNvPr id="3" name="Picture 2">
            <a:extLst>
              <a:ext uri="{FF2B5EF4-FFF2-40B4-BE49-F238E27FC236}">
                <a16:creationId xmlns:a16="http://schemas.microsoft.com/office/drawing/2014/main" id="{6217688A-00B7-ED4B-B50B-DF2EDC1D0BF7}"/>
              </a:ext>
            </a:extLst>
          </p:cNvPr>
          <p:cNvPicPr>
            <a:picLocks noChangeAspect="1"/>
          </p:cNvPicPr>
          <p:nvPr/>
        </p:nvPicPr>
        <p:blipFill>
          <a:blip r:embed="rId2"/>
          <a:stretch>
            <a:fillRect/>
          </a:stretch>
        </p:blipFill>
        <p:spPr>
          <a:xfrm>
            <a:off x="390382" y="1419677"/>
            <a:ext cx="4522754" cy="3527748"/>
          </a:xfrm>
          <a:prstGeom prst="rect">
            <a:avLst/>
          </a:prstGeom>
        </p:spPr>
      </p:pic>
      <p:sp>
        <p:nvSpPr>
          <p:cNvPr id="4" name="Rectangle 3">
            <a:extLst>
              <a:ext uri="{FF2B5EF4-FFF2-40B4-BE49-F238E27FC236}">
                <a16:creationId xmlns:a16="http://schemas.microsoft.com/office/drawing/2014/main" id="{28E8EEAB-EFA4-314E-8C72-CBC7ADEE5752}"/>
              </a:ext>
            </a:extLst>
          </p:cNvPr>
          <p:cNvSpPr/>
          <p:nvPr/>
        </p:nvSpPr>
        <p:spPr>
          <a:xfrm>
            <a:off x="306095" y="932526"/>
            <a:ext cx="1563248" cy="346120"/>
          </a:xfrm>
          <a:prstGeom prst="rect">
            <a:avLst/>
          </a:prstGeom>
        </p:spPr>
        <p:txBody>
          <a:bodyPr wrap="none">
            <a:spAutoFit/>
          </a:bodyPr>
          <a:lstStyle/>
          <a:p>
            <a:r>
              <a:rPr lang="en-US" sz="1649" b="1" u="sng" dirty="0">
                <a:latin typeface="+mn-lt"/>
              </a:rPr>
              <a:t>Network Utility</a:t>
            </a:r>
          </a:p>
        </p:txBody>
      </p:sp>
      <p:sp>
        <p:nvSpPr>
          <p:cNvPr id="5" name="TextBox 4">
            <a:extLst>
              <a:ext uri="{FF2B5EF4-FFF2-40B4-BE49-F238E27FC236}">
                <a16:creationId xmlns:a16="http://schemas.microsoft.com/office/drawing/2014/main" id="{B090C506-E406-934A-A207-75225167697D}"/>
              </a:ext>
            </a:extLst>
          </p:cNvPr>
          <p:cNvSpPr txBox="1"/>
          <p:nvPr/>
        </p:nvSpPr>
        <p:spPr>
          <a:xfrm>
            <a:off x="5057562" y="1419676"/>
            <a:ext cx="5327371" cy="2630207"/>
          </a:xfrm>
          <a:prstGeom prst="rect">
            <a:avLst/>
          </a:prstGeom>
          <a:noFill/>
        </p:spPr>
        <p:txBody>
          <a:bodyPr wrap="square" rtlCol="0">
            <a:spAutoFit/>
          </a:bodyPr>
          <a:lstStyle/>
          <a:p>
            <a:pPr algn="just"/>
            <a:r>
              <a:rPr lang="en-US" sz="1649" b="1" dirty="0">
                <a:latin typeface="+mn-lt"/>
              </a:rPr>
              <a:t>Network Utility </a:t>
            </a:r>
            <a:r>
              <a:rPr lang="en-US" sz="1649" dirty="0">
                <a:latin typeface="+mn-lt"/>
              </a:rPr>
              <a:t>provides a wide range of </a:t>
            </a:r>
          </a:p>
          <a:p>
            <a:pPr algn="just"/>
            <a:r>
              <a:rPr lang="en-US" sz="1649" dirty="0">
                <a:latin typeface="+mn-lt"/>
              </a:rPr>
              <a:t>information about your network and offers</a:t>
            </a:r>
          </a:p>
          <a:p>
            <a:pPr algn="just"/>
            <a:r>
              <a:rPr lang="en-US" sz="1649" dirty="0">
                <a:latin typeface="+mn-lt"/>
              </a:rPr>
              <a:t> tools to help you troubleshoot it. The utility</a:t>
            </a:r>
          </a:p>
          <a:p>
            <a:pPr algn="just"/>
            <a:r>
              <a:rPr lang="en-US" sz="1649" dirty="0">
                <a:latin typeface="+mn-lt"/>
              </a:rPr>
              <a:t> includes an interface for common functions</a:t>
            </a:r>
          </a:p>
          <a:p>
            <a:pPr algn="just"/>
            <a:r>
              <a:rPr lang="en-US" sz="1649" dirty="0">
                <a:latin typeface="+mn-lt"/>
              </a:rPr>
              <a:t> used at the command line — such as </a:t>
            </a:r>
          </a:p>
          <a:p>
            <a:pPr algn="just"/>
            <a:r>
              <a:rPr lang="en-US" sz="1649" dirty="0">
                <a:latin typeface="+mn-lt"/>
              </a:rPr>
              <a:t>ping, netstat, traceroute, finger, and port </a:t>
            </a:r>
          </a:p>
          <a:p>
            <a:pPr algn="just"/>
            <a:r>
              <a:rPr lang="en-US" sz="1649" dirty="0">
                <a:latin typeface="+mn-lt"/>
              </a:rPr>
              <a:t>scan — and the information is written out </a:t>
            </a:r>
          </a:p>
          <a:p>
            <a:pPr algn="just"/>
            <a:r>
              <a:rPr lang="en-US" sz="1649" dirty="0">
                <a:latin typeface="+mn-lt"/>
              </a:rPr>
              <a:t>to a text field, making it easy to copy into </a:t>
            </a:r>
          </a:p>
          <a:p>
            <a:pPr algn="just"/>
            <a:r>
              <a:rPr lang="en-US" sz="1649" dirty="0">
                <a:latin typeface="+mn-lt"/>
              </a:rPr>
              <a:t>email, bug reports, or other analysis tools.</a:t>
            </a:r>
          </a:p>
          <a:p>
            <a:pPr algn="just"/>
            <a:endParaRPr lang="en-US" sz="1649" dirty="0">
              <a:latin typeface="+mn-lt"/>
            </a:endParaRPr>
          </a:p>
        </p:txBody>
      </p:sp>
    </p:spTree>
    <p:extLst>
      <p:ext uri="{BB962C8B-B14F-4D97-AF65-F5344CB8AC3E}">
        <p14:creationId xmlns:p14="http://schemas.microsoft.com/office/powerpoint/2010/main" val="2043791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0C190-1DF7-6842-8C22-2781760D95C3}"/>
              </a:ext>
            </a:extLst>
          </p:cNvPr>
          <p:cNvSpPr>
            <a:spLocks noGrp="1"/>
          </p:cNvSpPr>
          <p:nvPr>
            <p:ph type="title"/>
          </p:nvPr>
        </p:nvSpPr>
        <p:spPr/>
        <p:txBody>
          <a:bodyPr/>
          <a:lstStyle/>
          <a:p>
            <a:pPr algn="ctr"/>
            <a:r>
              <a:rPr lang="en-US" dirty="0"/>
              <a:t>Essential Applications and Utilities</a:t>
            </a:r>
          </a:p>
        </p:txBody>
      </p:sp>
      <p:sp>
        <p:nvSpPr>
          <p:cNvPr id="3" name="Rectangle 2">
            <a:extLst>
              <a:ext uri="{FF2B5EF4-FFF2-40B4-BE49-F238E27FC236}">
                <a16:creationId xmlns:a16="http://schemas.microsoft.com/office/drawing/2014/main" id="{99FB7DB2-CD1D-204E-82F0-96D385841824}"/>
              </a:ext>
            </a:extLst>
          </p:cNvPr>
          <p:cNvSpPr/>
          <p:nvPr/>
        </p:nvSpPr>
        <p:spPr>
          <a:xfrm>
            <a:off x="489905" y="1032398"/>
            <a:ext cx="998991" cy="346120"/>
          </a:xfrm>
          <a:prstGeom prst="rect">
            <a:avLst/>
          </a:prstGeom>
        </p:spPr>
        <p:txBody>
          <a:bodyPr wrap="none">
            <a:spAutoFit/>
          </a:bodyPr>
          <a:lstStyle/>
          <a:p>
            <a:r>
              <a:rPr lang="en-US" sz="1649" b="1" u="sng" dirty="0">
                <a:latin typeface="+mn-lt"/>
              </a:rPr>
              <a:t>Terminal</a:t>
            </a:r>
            <a:endParaRPr lang="en-US" sz="1649" dirty="0">
              <a:latin typeface="+mn-lt"/>
            </a:endParaRPr>
          </a:p>
        </p:txBody>
      </p:sp>
      <p:pic>
        <p:nvPicPr>
          <p:cNvPr id="4" name="Picture 3">
            <a:extLst>
              <a:ext uri="{FF2B5EF4-FFF2-40B4-BE49-F238E27FC236}">
                <a16:creationId xmlns:a16="http://schemas.microsoft.com/office/drawing/2014/main" id="{4724D452-347D-E943-883C-10FAC374A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10" y="1553887"/>
            <a:ext cx="4273776" cy="3380325"/>
          </a:xfrm>
          <a:prstGeom prst="rect">
            <a:avLst/>
          </a:prstGeom>
        </p:spPr>
      </p:pic>
      <p:sp>
        <p:nvSpPr>
          <p:cNvPr id="5" name="TextBox 4">
            <a:extLst>
              <a:ext uri="{FF2B5EF4-FFF2-40B4-BE49-F238E27FC236}">
                <a16:creationId xmlns:a16="http://schemas.microsoft.com/office/drawing/2014/main" id="{CB24141B-3B18-0D48-9BB9-20CF5787B629}"/>
              </a:ext>
            </a:extLst>
          </p:cNvPr>
          <p:cNvSpPr txBox="1"/>
          <p:nvPr/>
        </p:nvSpPr>
        <p:spPr>
          <a:xfrm>
            <a:off x="5028686" y="1553886"/>
            <a:ext cx="5327371" cy="3201004"/>
          </a:xfrm>
          <a:prstGeom prst="rect">
            <a:avLst/>
          </a:prstGeom>
          <a:noFill/>
        </p:spPr>
        <p:txBody>
          <a:bodyPr wrap="square" rtlCol="0">
            <a:spAutoFit/>
          </a:bodyPr>
          <a:lstStyle/>
          <a:p>
            <a:pPr algn="just"/>
            <a:r>
              <a:rPr lang="en-US" sz="1443" dirty="0">
                <a:latin typeface="+mn-lt"/>
                <a:cs typeface="+mn-cs"/>
              </a:rPr>
              <a:t>Mac OS X is built on an industry-standard </a:t>
            </a:r>
          </a:p>
          <a:p>
            <a:pPr algn="just"/>
            <a:r>
              <a:rPr lang="en-US" sz="1443" dirty="0">
                <a:latin typeface="+mn-lt"/>
                <a:cs typeface="+mn-cs"/>
              </a:rPr>
              <a:t>UNIX foundation. The </a:t>
            </a:r>
            <a:r>
              <a:rPr lang="en-US" sz="1443" b="1" dirty="0">
                <a:latin typeface="+mn-lt"/>
                <a:cs typeface="+mn-cs"/>
              </a:rPr>
              <a:t>Terminal</a:t>
            </a:r>
            <a:r>
              <a:rPr lang="en-US" sz="1443" dirty="0">
                <a:latin typeface="+mn-lt"/>
                <a:cs typeface="+mn-cs"/>
              </a:rPr>
              <a:t> application </a:t>
            </a:r>
          </a:p>
          <a:p>
            <a:pPr algn="just"/>
            <a:r>
              <a:rPr lang="en-US" sz="1443" dirty="0">
                <a:latin typeface="+mn-lt"/>
                <a:cs typeface="+mn-cs"/>
              </a:rPr>
              <a:t>allows you to access the complete UNIX </a:t>
            </a:r>
          </a:p>
          <a:p>
            <a:pPr algn="just"/>
            <a:r>
              <a:rPr lang="en-US" sz="1443" dirty="0">
                <a:latin typeface="+mn-lt"/>
                <a:cs typeface="+mn-cs"/>
              </a:rPr>
              <a:t>environment using standard commands, </a:t>
            </a:r>
          </a:p>
          <a:p>
            <a:pPr algn="just"/>
            <a:r>
              <a:rPr lang="en-US" sz="1443" dirty="0">
                <a:latin typeface="+mn-lt"/>
                <a:cs typeface="+mn-cs"/>
              </a:rPr>
              <a:t>tools, and scripting languages. But an </a:t>
            </a:r>
          </a:p>
          <a:p>
            <a:pPr algn="just"/>
            <a:r>
              <a:rPr lang="en-US" sz="1443" dirty="0">
                <a:latin typeface="+mn-lt"/>
                <a:cs typeface="+mn-cs"/>
              </a:rPr>
              <a:t>incorrect command can corrupt the entire OS </a:t>
            </a:r>
          </a:p>
          <a:p>
            <a:pPr algn="just"/>
            <a:r>
              <a:rPr lang="en-US" sz="1443" dirty="0">
                <a:latin typeface="+mn-lt"/>
                <a:cs typeface="+mn-cs"/>
              </a:rPr>
              <a:t>or might end up loosing data.</a:t>
            </a:r>
          </a:p>
          <a:p>
            <a:endParaRPr lang="en-US" sz="1443" dirty="0">
              <a:latin typeface="+mn-lt"/>
              <a:cs typeface="+mn-cs"/>
            </a:endParaRPr>
          </a:p>
          <a:p>
            <a:r>
              <a:rPr lang="en-US" sz="1443" b="1" dirty="0">
                <a:latin typeface="+mn-lt"/>
                <a:cs typeface="+mn-cs"/>
              </a:rPr>
              <a:t>NOTE: </a:t>
            </a:r>
            <a:r>
              <a:rPr lang="en-US" sz="1443" dirty="0">
                <a:latin typeface="+mn-lt"/>
                <a:cs typeface="+mn-cs"/>
              </a:rPr>
              <a:t>Please take extra caution before </a:t>
            </a:r>
          </a:p>
          <a:p>
            <a:r>
              <a:rPr lang="en-US" sz="1443" dirty="0">
                <a:latin typeface="+mn-lt"/>
                <a:cs typeface="+mn-cs"/>
              </a:rPr>
              <a:t>running the Terminal commands.</a:t>
            </a:r>
          </a:p>
          <a:p>
            <a:endParaRPr lang="en-US" sz="1443" dirty="0">
              <a:latin typeface="+mn-lt"/>
              <a:cs typeface="+mn-cs"/>
            </a:endParaRPr>
          </a:p>
          <a:p>
            <a:r>
              <a:rPr lang="en-US" sz="1443" dirty="0">
                <a:latin typeface="+mn-lt"/>
                <a:cs typeface="+mn-cs"/>
              </a:rPr>
              <a:t>Never use this command, “ </a:t>
            </a:r>
            <a:r>
              <a:rPr lang="en-US" sz="1443" b="1" dirty="0" err="1">
                <a:latin typeface="+mn-lt"/>
                <a:cs typeface="+mn-cs"/>
              </a:rPr>
              <a:t>sudo</a:t>
            </a:r>
            <a:r>
              <a:rPr lang="en-US" sz="1443" b="1" dirty="0">
                <a:latin typeface="+mn-lt"/>
                <a:cs typeface="+mn-cs"/>
              </a:rPr>
              <a:t> </a:t>
            </a:r>
            <a:r>
              <a:rPr lang="en-US" sz="1443" b="1" dirty="0" err="1">
                <a:latin typeface="+mn-lt"/>
                <a:cs typeface="+mn-cs"/>
              </a:rPr>
              <a:t>rm</a:t>
            </a:r>
            <a:r>
              <a:rPr lang="en-US" sz="1443" b="1" dirty="0">
                <a:latin typeface="+mn-lt"/>
                <a:cs typeface="+mn-cs"/>
              </a:rPr>
              <a:t> </a:t>
            </a:r>
            <a:r>
              <a:rPr lang="mr-IN" sz="1443" b="1" dirty="0">
                <a:latin typeface="+mn-lt"/>
                <a:cs typeface="+mn-cs"/>
              </a:rPr>
              <a:t>–</a:t>
            </a:r>
            <a:r>
              <a:rPr lang="en-US" sz="1443" b="1" dirty="0" err="1">
                <a:latin typeface="+mn-lt"/>
                <a:cs typeface="+mn-cs"/>
              </a:rPr>
              <a:t>rf</a:t>
            </a:r>
            <a:r>
              <a:rPr lang="en-US" sz="1443" b="1" dirty="0">
                <a:latin typeface="+mn-lt"/>
                <a:cs typeface="+mn-cs"/>
              </a:rPr>
              <a:t> </a:t>
            </a:r>
            <a:r>
              <a:rPr lang="en-US" sz="1443" dirty="0">
                <a:latin typeface="+mn-lt"/>
                <a:cs typeface="+mn-cs"/>
              </a:rPr>
              <a:t>” if it’s</a:t>
            </a:r>
          </a:p>
          <a:p>
            <a:r>
              <a:rPr lang="en-US" sz="1443" dirty="0">
                <a:latin typeface="+mn-lt"/>
                <a:cs typeface="+mn-cs"/>
              </a:rPr>
              <a:t> not mentioned on any article </a:t>
            </a:r>
          </a:p>
          <a:p>
            <a:r>
              <a:rPr lang="en-US" sz="1443" dirty="0">
                <a:latin typeface="+mn-lt"/>
                <a:cs typeface="+mn-cs"/>
              </a:rPr>
              <a:t>(Apple or Cisco </a:t>
            </a:r>
            <a:r>
              <a:rPr lang="en-US" sz="1443" dirty="0" err="1">
                <a:latin typeface="+mn-lt"/>
                <a:cs typeface="+mn-cs"/>
              </a:rPr>
              <a:t>Jiveon</a:t>
            </a:r>
            <a:r>
              <a:rPr lang="en-US" sz="1443" dirty="0">
                <a:latin typeface="+mn-lt"/>
                <a:cs typeface="+mn-cs"/>
              </a:rPr>
              <a:t>)</a:t>
            </a:r>
          </a:p>
        </p:txBody>
      </p:sp>
    </p:spTree>
    <p:extLst>
      <p:ext uri="{BB962C8B-B14F-4D97-AF65-F5344CB8AC3E}">
        <p14:creationId xmlns:p14="http://schemas.microsoft.com/office/powerpoint/2010/main" val="499240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6043-2DAC-714C-BAD2-8EB51363278C}"/>
              </a:ext>
            </a:extLst>
          </p:cNvPr>
          <p:cNvSpPr>
            <a:spLocks noGrp="1"/>
          </p:cNvSpPr>
          <p:nvPr>
            <p:ph type="title"/>
          </p:nvPr>
        </p:nvSpPr>
        <p:spPr/>
        <p:txBody>
          <a:bodyPr/>
          <a:lstStyle/>
          <a:p>
            <a:pPr algn="ctr"/>
            <a:r>
              <a:rPr lang="en-US" dirty="0"/>
              <a:t>Essential Applications and Utilities</a:t>
            </a:r>
          </a:p>
        </p:txBody>
      </p:sp>
      <p:sp>
        <p:nvSpPr>
          <p:cNvPr id="3" name="TextBox 2">
            <a:extLst>
              <a:ext uri="{FF2B5EF4-FFF2-40B4-BE49-F238E27FC236}">
                <a16:creationId xmlns:a16="http://schemas.microsoft.com/office/drawing/2014/main" id="{780E4115-DC80-3B45-A723-78A67BB6E9B8}"/>
              </a:ext>
            </a:extLst>
          </p:cNvPr>
          <p:cNvSpPr txBox="1"/>
          <p:nvPr/>
        </p:nvSpPr>
        <p:spPr>
          <a:xfrm>
            <a:off x="298892" y="968936"/>
            <a:ext cx="2157963" cy="346120"/>
          </a:xfrm>
          <a:prstGeom prst="rect">
            <a:avLst/>
          </a:prstGeom>
          <a:noFill/>
        </p:spPr>
        <p:txBody>
          <a:bodyPr wrap="none" rtlCol="0">
            <a:spAutoFit/>
          </a:bodyPr>
          <a:lstStyle/>
          <a:p>
            <a:r>
              <a:rPr lang="en-US" sz="1649" b="1" u="sng" dirty="0">
                <a:latin typeface="+mn-lt"/>
              </a:rPr>
              <a:t>Terminal Commands</a:t>
            </a:r>
          </a:p>
        </p:txBody>
      </p:sp>
      <p:sp>
        <p:nvSpPr>
          <p:cNvPr id="4" name="TextBox 3">
            <a:extLst>
              <a:ext uri="{FF2B5EF4-FFF2-40B4-BE49-F238E27FC236}">
                <a16:creationId xmlns:a16="http://schemas.microsoft.com/office/drawing/2014/main" id="{BCDF0D61-D1C3-D841-8B92-F6698A7E8B9B}"/>
              </a:ext>
            </a:extLst>
          </p:cNvPr>
          <p:cNvSpPr txBox="1"/>
          <p:nvPr/>
        </p:nvSpPr>
        <p:spPr>
          <a:xfrm>
            <a:off x="298892" y="1317976"/>
            <a:ext cx="11160457" cy="3645357"/>
          </a:xfrm>
          <a:prstGeom prst="rect">
            <a:avLst/>
          </a:prstGeom>
          <a:noFill/>
        </p:spPr>
        <p:txBody>
          <a:bodyPr wrap="square" rtlCol="0">
            <a:spAutoFit/>
          </a:bodyPr>
          <a:lstStyle/>
          <a:p>
            <a:pPr marL="37113" algn="just">
              <a:spcBef>
                <a:spcPts val="0"/>
              </a:spcBef>
              <a:spcAft>
                <a:spcPts val="0"/>
              </a:spcAft>
            </a:pPr>
            <a:r>
              <a:rPr lang="en-US" sz="1649" b="1" dirty="0">
                <a:latin typeface="+mn-lt"/>
              </a:rPr>
              <a:t>Show Hidden Files:</a:t>
            </a:r>
          </a:p>
          <a:p>
            <a:pPr marL="37113" algn="just">
              <a:spcBef>
                <a:spcPts val="0"/>
              </a:spcBef>
              <a:spcAft>
                <a:spcPts val="0"/>
              </a:spcAft>
            </a:pPr>
            <a:r>
              <a:rPr lang="en-US" sz="1649" dirty="0">
                <a:latin typeface="+mn-lt"/>
              </a:rPr>
              <a:t>defaults write </a:t>
            </a:r>
            <a:r>
              <a:rPr lang="en-US" sz="1649" dirty="0" err="1">
                <a:latin typeface="+mn-lt"/>
              </a:rPr>
              <a:t>com.apple.finder</a:t>
            </a:r>
            <a:r>
              <a:rPr lang="en-US" sz="1649" dirty="0">
                <a:latin typeface="+mn-lt"/>
              </a:rPr>
              <a:t> </a:t>
            </a:r>
            <a:r>
              <a:rPr lang="en-US" sz="1649" dirty="0" err="1">
                <a:latin typeface="+mn-lt"/>
              </a:rPr>
              <a:t>AppleShowAllFiles</a:t>
            </a:r>
            <a:r>
              <a:rPr lang="en-US" sz="1649" dirty="0">
                <a:latin typeface="+mn-lt"/>
              </a:rPr>
              <a:t> YES</a:t>
            </a:r>
          </a:p>
          <a:p>
            <a:pPr marL="37113" algn="just">
              <a:spcBef>
                <a:spcPts val="0"/>
              </a:spcBef>
              <a:spcAft>
                <a:spcPts val="0"/>
              </a:spcAft>
            </a:pPr>
            <a:r>
              <a:rPr lang="en-US" sz="1649" dirty="0">
                <a:latin typeface="+mn-lt"/>
              </a:rPr>
              <a:t>Then Relaunch Finder</a:t>
            </a:r>
          </a:p>
          <a:p>
            <a:pPr marL="37113" algn="just">
              <a:spcBef>
                <a:spcPts val="0"/>
              </a:spcBef>
              <a:spcAft>
                <a:spcPts val="0"/>
              </a:spcAft>
            </a:pPr>
            <a:endParaRPr lang="en-US" sz="1649" dirty="0">
              <a:latin typeface="+mn-lt"/>
            </a:endParaRPr>
          </a:p>
          <a:p>
            <a:pPr marL="37113" algn="just">
              <a:spcBef>
                <a:spcPts val="0"/>
              </a:spcBef>
              <a:spcAft>
                <a:spcPts val="0"/>
              </a:spcAft>
            </a:pPr>
            <a:r>
              <a:rPr lang="en-US" sz="1649" dirty="0">
                <a:latin typeface="+mn-lt"/>
              </a:rPr>
              <a:t>Reference </a:t>
            </a:r>
            <a:r>
              <a:rPr lang="en-US" sz="1649" dirty="0" err="1">
                <a:latin typeface="+mn-lt"/>
              </a:rPr>
              <a:t>url</a:t>
            </a:r>
            <a:r>
              <a:rPr lang="en-US" sz="1649" dirty="0">
                <a:latin typeface="+mn-lt"/>
              </a:rPr>
              <a:t>: </a:t>
            </a:r>
            <a:r>
              <a:rPr lang="en-US" sz="1649" dirty="0">
                <a:latin typeface="+mn-lt"/>
                <a:hlinkClick r:id="rId3"/>
              </a:rPr>
              <a:t>https://cisco.jiveon.com/docs/DOC-931775</a:t>
            </a:r>
            <a:r>
              <a:rPr lang="en-US" sz="1649" dirty="0">
                <a:latin typeface="+mn-lt"/>
              </a:rPr>
              <a:t> </a:t>
            </a:r>
          </a:p>
          <a:p>
            <a:pPr marL="37113" algn="just">
              <a:spcBef>
                <a:spcPts val="0"/>
              </a:spcBef>
              <a:spcAft>
                <a:spcPts val="0"/>
              </a:spcAft>
            </a:pPr>
            <a:endParaRPr lang="en-US" sz="1649" dirty="0">
              <a:latin typeface="+mn-lt"/>
            </a:endParaRPr>
          </a:p>
          <a:p>
            <a:pPr marL="37113" algn="just">
              <a:spcBef>
                <a:spcPts val="0"/>
              </a:spcBef>
              <a:spcAft>
                <a:spcPts val="0"/>
              </a:spcAft>
            </a:pPr>
            <a:r>
              <a:rPr lang="en-US" sz="1649" b="1" dirty="0">
                <a:latin typeface="+mn-lt"/>
              </a:rPr>
              <a:t>NOTE: </a:t>
            </a:r>
            <a:r>
              <a:rPr lang="en-US" sz="1649" dirty="0">
                <a:latin typeface="+mn-lt"/>
              </a:rPr>
              <a:t>You can type “NO“ instead of YES and then relaunch the Finder to Hide the hidden file</a:t>
            </a:r>
          </a:p>
          <a:p>
            <a:pPr marL="37113" algn="just">
              <a:spcBef>
                <a:spcPts val="0"/>
              </a:spcBef>
              <a:spcAft>
                <a:spcPts val="0"/>
              </a:spcAft>
            </a:pPr>
            <a:endParaRPr lang="en-US" sz="1649" b="1" dirty="0">
              <a:latin typeface="+mn-lt"/>
            </a:endParaRPr>
          </a:p>
          <a:p>
            <a:pPr marL="37113" algn="just">
              <a:spcBef>
                <a:spcPts val="0"/>
              </a:spcBef>
              <a:spcAft>
                <a:spcPts val="0"/>
              </a:spcAft>
            </a:pPr>
            <a:r>
              <a:rPr lang="en-US" sz="1649" b="1" dirty="0">
                <a:latin typeface="+mn-lt"/>
              </a:rPr>
              <a:t>Reset System Core services:</a:t>
            </a:r>
          </a:p>
          <a:p>
            <a:pPr marL="37113" algn="just">
              <a:spcBef>
                <a:spcPts val="0"/>
              </a:spcBef>
              <a:spcAft>
                <a:spcPts val="0"/>
              </a:spcAft>
            </a:pPr>
            <a:endParaRPr lang="en-US" sz="1649" dirty="0">
              <a:latin typeface="+mn-lt"/>
            </a:endParaRPr>
          </a:p>
          <a:p>
            <a:pPr marL="37113" algn="just">
              <a:spcBef>
                <a:spcPts val="0"/>
              </a:spcBef>
              <a:spcAft>
                <a:spcPts val="0"/>
              </a:spcAft>
            </a:pPr>
            <a:r>
              <a:rPr lang="en-US" sz="1649" dirty="0">
                <a:latin typeface="+mn-lt"/>
              </a:rPr>
              <a:t>/System/Library/Frameworks/</a:t>
            </a:r>
            <a:r>
              <a:rPr lang="en-US" sz="1649" dirty="0" err="1">
                <a:latin typeface="+mn-lt"/>
              </a:rPr>
              <a:t>CoreServices.framework</a:t>
            </a:r>
            <a:r>
              <a:rPr lang="en-US" sz="1649" dirty="0">
                <a:latin typeface="+mn-lt"/>
              </a:rPr>
              <a:t>/Versions/A/Frameworks/</a:t>
            </a:r>
            <a:r>
              <a:rPr lang="en-US" sz="1649" dirty="0" err="1">
                <a:latin typeface="+mn-lt"/>
              </a:rPr>
              <a:t>LaunchServices.framework</a:t>
            </a:r>
            <a:r>
              <a:rPr lang="en-US" sz="1649" dirty="0">
                <a:latin typeface="+mn-lt"/>
              </a:rPr>
              <a:t>/Versions/A/Support/</a:t>
            </a:r>
            <a:r>
              <a:rPr lang="en-US" sz="1649" dirty="0" err="1">
                <a:latin typeface="+mn-lt"/>
              </a:rPr>
              <a:t>lsregister</a:t>
            </a:r>
            <a:r>
              <a:rPr lang="en-US" sz="1649" dirty="0">
                <a:latin typeface="+mn-lt"/>
              </a:rPr>
              <a:t> -kill -r</a:t>
            </a:r>
            <a:endParaRPr lang="en-US" sz="1649" b="1" dirty="0">
              <a:latin typeface="+mn-lt"/>
            </a:endParaRPr>
          </a:p>
          <a:p>
            <a:pPr marL="37113" algn="just">
              <a:spcBef>
                <a:spcPts val="0"/>
              </a:spcBef>
              <a:spcAft>
                <a:spcPts val="0"/>
              </a:spcAft>
            </a:pPr>
            <a:endParaRPr lang="en-US" sz="1649" dirty="0">
              <a:latin typeface="+mn-lt"/>
            </a:endParaRPr>
          </a:p>
          <a:p>
            <a:pPr marL="37113" algn="just">
              <a:spcBef>
                <a:spcPts val="0"/>
              </a:spcBef>
              <a:spcAft>
                <a:spcPts val="0"/>
              </a:spcAft>
            </a:pPr>
            <a:r>
              <a:rPr lang="en-US" sz="1649" b="1" dirty="0">
                <a:latin typeface="+mn-lt"/>
              </a:rPr>
              <a:t>Uninstallation of Casper or un-enroll a Mac from Casper: </a:t>
            </a:r>
            <a:r>
              <a:rPr lang="en-US" sz="1649" dirty="0" err="1">
                <a:latin typeface="+mn-lt"/>
              </a:rPr>
              <a:t>sudo</a:t>
            </a:r>
            <a:r>
              <a:rPr lang="en-US" sz="1649" dirty="0">
                <a:latin typeface="+mn-lt"/>
              </a:rPr>
              <a:t> </a:t>
            </a:r>
            <a:r>
              <a:rPr lang="en-US" sz="1649" dirty="0" err="1">
                <a:latin typeface="+mn-lt"/>
              </a:rPr>
              <a:t>jamf</a:t>
            </a:r>
            <a:r>
              <a:rPr lang="en-US" sz="1649" dirty="0">
                <a:latin typeface="+mn-lt"/>
              </a:rPr>
              <a:t> </a:t>
            </a:r>
            <a:r>
              <a:rPr lang="en-US" sz="1649" dirty="0" err="1">
                <a:latin typeface="+mn-lt"/>
              </a:rPr>
              <a:t>removeFramework</a:t>
            </a:r>
            <a:endParaRPr lang="en-US" sz="1649" dirty="0">
              <a:latin typeface="+mn-lt"/>
            </a:endParaRPr>
          </a:p>
        </p:txBody>
      </p:sp>
    </p:spTree>
    <p:extLst>
      <p:ext uri="{BB962C8B-B14F-4D97-AF65-F5344CB8AC3E}">
        <p14:creationId xmlns:p14="http://schemas.microsoft.com/office/powerpoint/2010/main" val="3269807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A8A2-26C0-E741-ABF1-7E2F96321D17}"/>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E2E0E694-09E5-6446-BB35-AFEF219BB973}"/>
              </a:ext>
            </a:extLst>
          </p:cNvPr>
          <p:cNvSpPr/>
          <p:nvPr/>
        </p:nvSpPr>
        <p:spPr>
          <a:xfrm>
            <a:off x="678921" y="1215672"/>
            <a:ext cx="2334293" cy="369332"/>
          </a:xfrm>
          <a:prstGeom prst="rect">
            <a:avLst/>
          </a:prstGeom>
        </p:spPr>
        <p:txBody>
          <a:bodyPr wrap="none">
            <a:spAutoFit/>
          </a:bodyPr>
          <a:lstStyle/>
          <a:p>
            <a:r>
              <a:rPr lang="en-US" b="1" u="sng" dirty="0">
                <a:latin typeface="+mn-lt"/>
              </a:rPr>
              <a:t>Terminal Commands</a:t>
            </a:r>
          </a:p>
        </p:txBody>
      </p:sp>
      <p:graphicFrame>
        <p:nvGraphicFramePr>
          <p:cNvPr id="6" name="Content Placeholder 6">
            <a:extLst>
              <a:ext uri="{FF2B5EF4-FFF2-40B4-BE49-F238E27FC236}">
                <a16:creationId xmlns:a16="http://schemas.microsoft.com/office/drawing/2014/main" id="{303FC747-BCBF-5C49-B0DE-AC2D1F066245}"/>
              </a:ext>
            </a:extLst>
          </p:cNvPr>
          <p:cNvGraphicFramePr>
            <a:graphicFrameLocks/>
          </p:cNvGraphicFramePr>
          <p:nvPr>
            <p:extLst>
              <p:ext uri="{D42A27DB-BD31-4B8C-83A1-F6EECF244321}">
                <p14:modId xmlns:p14="http://schemas.microsoft.com/office/powerpoint/2010/main" val="4259848122"/>
              </p:ext>
            </p:extLst>
          </p:nvPr>
        </p:nvGraphicFramePr>
        <p:xfrm>
          <a:off x="678919" y="1985971"/>
          <a:ext cx="7591220" cy="1831738"/>
        </p:xfrm>
        <a:graphic>
          <a:graphicData uri="http://schemas.openxmlformats.org/drawingml/2006/table">
            <a:tbl>
              <a:tblPr firstRow="1" bandRow="1">
                <a:tableStyleId>{5C22544A-7EE6-4342-B048-85BDC9FD1C3A}</a:tableStyleId>
              </a:tblPr>
              <a:tblGrid>
                <a:gridCol w="3762854">
                  <a:extLst>
                    <a:ext uri="{9D8B030D-6E8A-4147-A177-3AD203B41FA5}">
                      <a16:colId xmlns:a16="http://schemas.microsoft.com/office/drawing/2014/main" val="20000"/>
                    </a:ext>
                  </a:extLst>
                </a:gridCol>
                <a:gridCol w="3828366">
                  <a:extLst>
                    <a:ext uri="{9D8B030D-6E8A-4147-A177-3AD203B41FA5}">
                      <a16:colId xmlns:a16="http://schemas.microsoft.com/office/drawing/2014/main" val="20001"/>
                    </a:ext>
                  </a:extLst>
                </a:gridCol>
              </a:tblGrid>
              <a:tr h="308934">
                <a:tc>
                  <a:txBody>
                    <a:bodyPr/>
                    <a:lstStyle/>
                    <a:p>
                      <a:pPr algn="ctr"/>
                      <a:r>
                        <a:rPr lang="en-US" sz="1600" dirty="0">
                          <a:solidFill>
                            <a:schemeClr val="tx1"/>
                          </a:solidFill>
                        </a:rPr>
                        <a:t>What is does?</a:t>
                      </a:r>
                    </a:p>
                  </a:txBody>
                  <a:tcPr marL="70705" marR="70705" marT="35352" marB="35352"/>
                </a:tc>
                <a:tc>
                  <a:txBody>
                    <a:bodyPr/>
                    <a:lstStyle/>
                    <a:p>
                      <a:pPr algn="ctr"/>
                      <a:r>
                        <a:rPr lang="en-US" sz="1600" dirty="0">
                          <a:solidFill>
                            <a:schemeClr val="tx1"/>
                          </a:solidFill>
                        </a:rPr>
                        <a:t>Terminal Command</a:t>
                      </a:r>
                    </a:p>
                  </a:txBody>
                  <a:tcPr marL="70705" marR="70705" marT="35352" marB="35352"/>
                </a:tc>
                <a:extLst>
                  <a:ext uri="{0D108BD9-81ED-4DB2-BD59-A6C34878D82A}">
                    <a16:rowId xmlns:a16="http://schemas.microsoft.com/office/drawing/2014/main" val="10000"/>
                  </a:ext>
                </a:extLst>
              </a:tr>
              <a:tr h="337354">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Clear the content</a:t>
                      </a:r>
                      <a:r>
                        <a:rPr lang="en-US" sz="1100" baseline="0" dirty="0">
                          <a:solidFill>
                            <a:srgbClr val="000000"/>
                          </a:solidFill>
                        </a:rPr>
                        <a:t> on Terminal Window</a:t>
                      </a:r>
                      <a:endParaRPr lang="en-US" sz="1100" dirty="0">
                        <a:solidFill>
                          <a:srgbClr val="000000"/>
                        </a:solidFill>
                      </a:endParaRPr>
                    </a:p>
                  </a:txBody>
                  <a:tcPr marL="70705" marR="70705" marT="35352" marB="35352" anchor="b"/>
                </a:tc>
                <a:tc>
                  <a:txBody>
                    <a:bodyPr/>
                    <a:lstStyle/>
                    <a:p>
                      <a:pPr algn="l">
                        <a:lnSpc>
                          <a:spcPct val="100000"/>
                        </a:lnSpc>
                      </a:pPr>
                      <a:r>
                        <a:rPr lang="en-US" sz="1100" dirty="0">
                          <a:solidFill>
                            <a:srgbClr val="000000"/>
                          </a:solidFill>
                        </a:rPr>
                        <a:t>clear</a:t>
                      </a:r>
                      <a:endParaRPr lang="en-US" sz="1100" b="1" dirty="0">
                        <a:solidFill>
                          <a:schemeClr val="bg1"/>
                        </a:solidFill>
                        <a:latin typeface="Arial" panose="020B0604020202020204" pitchFamily="34" charset="0"/>
                        <a:cs typeface="Arial" panose="020B0604020202020204" pitchFamily="34" charset="0"/>
                      </a:endParaRPr>
                    </a:p>
                  </a:txBody>
                  <a:tcPr marL="70705" marR="70705" marT="35352" marB="35352" anchor="b"/>
                </a:tc>
                <a:extLst>
                  <a:ext uri="{0D108BD9-81ED-4DB2-BD59-A6C34878D82A}">
                    <a16:rowId xmlns:a16="http://schemas.microsoft.com/office/drawing/2014/main" val="10001"/>
                  </a:ext>
                </a:extLst>
              </a:tr>
              <a:tr h="29496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To navigate to a particular</a:t>
                      </a:r>
                      <a:r>
                        <a:rPr lang="en-US" sz="1200" baseline="0" dirty="0">
                          <a:solidFill>
                            <a:srgbClr val="000000"/>
                          </a:solidFill>
                        </a:rPr>
                        <a:t> </a:t>
                      </a:r>
                      <a:r>
                        <a:rPr lang="en-US" sz="1200" dirty="0">
                          <a:solidFill>
                            <a:srgbClr val="000000"/>
                          </a:solidFill>
                        </a:rPr>
                        <a:t>folder</a:t>
                      </a:r>
                    </a:p>
                  </a:txBody>
                  <a:tcPr marL="70705" marR="70705" marT="29460" marB="2946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Cd &lt;followed by path&gt;</a:t>
                      </a:r>
                    </a:p>
                  </a:txBody>
                  <a:tcPr marL="70705" marR="70705" marT="29460" marB="29460" anchor="b"/>
                </a:tc>
                <a:extLst>
                  <a:ext uri="{0D108BD9-81ED-4DB2-BD59-A6C34878D82A}">
                    <a16:rowId xmlns:a16="http://schemas.microsoft.com/office/drawing/2014/main" val="10002"/>
                  </a:ext>
                </a:extLst>
              </a:tr>
              <a:tr h="29496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List the</a:t>
                      </a:r>
                      <a:r>
                        <a:rPr lang="en-US" sz="1200" baseline="0" dirty="0">
                          <a:solidFill>
                            <a:srgbClr val="000000"/>
                          </a:solidFill>
                        </a:rPr>
                        <a:t> contents of a Directory</a:t>
                      </a:r>
                      <a:endParaRPr lang="en-US" sz="1200" dirty="0">
                        <a:solidFill>
                          <a:srgbClr val="000000"/>
                        </a:solidFill>
                      </a:endParaRPr>
                    </a:p>
                  </a:txBody>
                  <a:tcPr marL="70705" marR="70705" marT="29460" marB="29460" anchor="b"/>
                </a:tc>
                <a:tc>
                  <a:txBody>
                    <a:bodyPr/>
                    <a:lstStyle/>
                    <a:p>
                      <a:pPr algn="l">
                        <a:lnSpc>
                          <a:spcPct val="100000"/>
                        </a:lnSpc>
                      </a:pPr>
                      <a:r>
                        <a:rPr lang="en-US" sz="1200" dirty="0">
                          <a:solidFill>
                            <a:srgbClr val="000000"/>
                          </a:solidFill>
                        </a:rPr>
                        <a:t>ls</a:t>
                      </a:r>
                      <a:endParaRPr lang="en-US" sz="1200" b="1" dirty="0">
                        <a:latin typeface="Arial" panose="020B0604020202020204" pitchFamily="34" charset="0"/>
                        <a:cs typeface="Arial" panose="020B0604020202020204" pitchFamily="34" charset="0"/>
                      </a:endParaRPr>
                    </a:p>
                  </a:txBody>
                  <a:tcPr marL="70705" marR="70705" marT="29460" marB="29460" anchor="b"/>
                </a:tc>
                <a:extLst>
                  <a:ext uri="{0D108BD9-81ED-4DB2-BD59-A6C34878D82A}">
                    <a16:rowId xmlns:a16="http://schemas.microsoft.com/office/drawing/2014/main" val="10003"/>
                  </a:ext>
                </a:extLst>
              </a:tr>
              <a:tr h="29496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0" i="0" kern="1200" dirty="0">
                          <a:solidFill>
                            <a:srgbClr val="000000"/>
                          </a:solidFill>
                          <a:effectLst/>
                          <a:latin typeface="+mn-lt"/>
                          <a:ea typeface="+mn-ea"/>
                          <a:cs typeface="+mn-cs"/>
                        </a:rPr>
                        <a:t>To view it in a list format</a:t>
                      </a:r>
                      <a:endParaRPr lang="en-US" sz="1200" dirty="0">
                        <a:solidFill>
                          <a:srgbClr val="000000"/>
                        </a:solidFill>
                      </a:endParaRPr>
                    </a:p>
                  </a:txBody>
                  <a:tcPr marL="70705" marR="70705" marT="29460" marB="2946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ls</a:t>
                      </a:r>
                      <a:r>
                        <a:rPr lang="en-US" sz="1200" baseline="0" dirty="0">
                          <a:solidFill>
                            <a:srgbClr val="000000"/>
                          </a:solidFill>
                        </a:rPr>
                        <a:t> -l</a:t>
                      </a:r>
                      <a:endParaRPr lang="en-US" sz="1200" dirty="0">
                        <a:solidFill>
                          <a:srgbClr val="000000"/>
                        </a:solidFill>
                      </a:endParaRPr>
                    </a:p>
                  </a:txBody>
                  <a:tcPr marL="70705" marR="70705" marT="29460" marB="29460" anchor="b"/>
                </a:tc>
                <a:extLst>
                  <a:ext uri="{0D108BD9-81ED-4DB2-BD59-A6C34878D82A}">
                    <a16:rowId xmlns:a16="http://schemas.microsoft.com/office/drawing/2014/main" val="10004"/>
                  </a:ext>
                </a:extLst>
              </a:tr>
              <a:tr h="29496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To view all network adapter</a:t>
                      </a:r>
                      <a:r>
                        <a:rPr lang="en-US" sz="1200" baseline="0" dirty="0">
                          <a:solidFill>
                            <a:srgbClr val="000000"/>
                          </a:solidFill>
                        </a:rPr>
                        <a:t> details including IP</a:t>
                      </a:r>
                      <a:endParaRPr lang="en-US" sz="1200" dirty="0">
                        <a:solidFill>
                          <a:srgbClr val="000000"/>
                        </a:solidFill>
                      </a:endParaRPr>
                    </a:p>
                  </a:txBody>
                  <a:tcPr marL="70705" marR="70705" marT="29460" marB="29460" anchor="b"/>
                </a:tc>
                <a:tc>
                  <a:txBody>
                    <a:bodyPr/>
                    <a:lstStyle/>
                    <a:p>
                      <a:pPr algn="l">
                        <a:lnSpc>
                          <a:spcPct val="100000"/>
                        </a:lnSpc>
                      </a:pPr>
                      <a:r>
                        <a:rPr lang="en-US" sz="1200" dirty="0" err="1">
                          <a:solidFill>
                            <a:srgbClr val="000000"/>
                          </a:solidFill>
                        </a:rPr>
                        <a:t>ifconfig</a:t>
                      </a:r>
                      <a:endParaRPr lang="en-US" sz="1200" b="1" dirty="0">
                        <a:latin typeface="Arial" panose="020B0604020202020204" pitchFamily="34" charset="0"/>
                        <a:cs typeface="Arial" panose="020B0604020202020204" pitchFamily="34" charset="0"/>
                      </a:endParaRPr>
                    </a:p>
                  </a:txBody>
                  <a:tcPr marL="70705" marR="70705" marT="29460" marB="2946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93002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EC9F-D18B-1644-B163-35346576620E}"/>
              </a:ext>
            </a:extLst>
          </p:cNvPr>
          <p:cNvSpPr>
            <a:spLocks noGrp="1"/>
          </p:cNvSpPr>
          <p:nvPr>
            <p:ph type="title"/>
          </p:nvPr>
        </p:nvSpPr>
        <p:spPr/>
        <p:txBody>
          <a:bodyPr/>
          <a:lstStyle/>
          <a:p>
            <a:pPr algn="ctr"/>
            <a:r>
              <a:rPr lang="en-US" sz="2474" dirty="0"/>
              <a:t>Essential Applications and Utilities</a:t>
            </a:r>
          </a:p>
        </p:txBody>
      </p:sp>
      <p:pic>
        <p:nvPicPr>
          <p:cNvPr id="3" name="Picture 2">
            <a:extLst>
              <a:ext uri="{FF2B5EF4-FFF2-40B4-BE49-F238E27FC236}">
                <a16:creationId xmlns:a16="http://schemas.microsoft.com/office/drawing/2014/main" id="{534038A6-46B9-D54D-A3B5-13F2E9F47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92" y="1575153"/>
            <a:ext cx="4517652" cy="3381045"/>
          </a:xfrm>
          <a:prstGeom prst="rect">
            <a:avLst/>
          </a:prstGeom>
        </p:spPr>
      </p:pic>
      <p:sp>
        <p:nvSpPr>
          <p:cNvPr id="4" name="Rectangle 3">
            <a:extLst>
              <a:ext uri="{FF2B5EF4-FFF2-40B4-BE49-F238E27FC236}">
                <a16:creationId xmlns:a16="http://schemas.microsoft.com/office/drawing/2014/main" id="{F4EF75FB-231F-674E-8214-85E524EBFD31}"/>
              </a:ext>
            </a:extLst>
          </p:cNvPr>
          <p:cNvSpPr/>
          <p:nvPr/>
        </p:nvSpPr>
        <p:spPr>
          <a:xfrm>
            <a:off x="241849" y="1010265"/>
            <a:ext cx="2148345" cy="369332"/>
          </a:xfrm>
          <a:prstGeom prst="rect">
            <a:avLst/>
          </a:prstGeom>
        </p:spPr>
        <p:txBody>
          <a:bodyPr wrap="none">
            <a:spAutoFit/>
          </a:bodyPr>
          <a:lstStyle/>
          <a:p>
            <a:r>
              <a:rPr lang="en-US" b="1" u="sng" dirty="0">
                <a:latin typeface="+mn-lt"/>
              </a:rPr>
              <a:t>Migration Assistant</a:t>
            </a:r>
          </a:p>
        </p:txBody>
      </p:sp>
      <p:sp>
        <p:nvSpPr>
          <p:cNvPr id="5" name="Rectangle 4">
            <a:extLst>
              <a:ext uri="{FF2B5EF4-FFF2-40B4-BE49-F238E27FC236}">
                <a16:creationId xmlns:a16="http://schemas.microsoft.com/office/drawing/2014/main" id="{DA01009E-DC75-2147-A8A8-77EE7CE8716D}"/>
              </a:ext>
            </a:extLst>
          </p:cNvPr>
          <p:cNvSpPr/>
          <p:nvPr/>
        </p:nvSpPr>
        <p:spPr>
          <a:xfrm>
            <a:off x="4993613" y="1575154"/>
            <a:ext cx="4359807" cy="3201004"/>
          </a:xfrm>
          <a:prstGeom prst="rect">
            <a:avLst/>
          </a:prstGeom>
        </p:spPr>
        <p:txBody>
          <a:bodyPr wrap="square">
            <a:spAutoFit/>
          </a:bodyPr>
          <a:lstStyle/>
          <a:p>
            <a:pPr algn="just"/>
            <a:r>
              <a:rPr lang="en-US" sz="1443" b="1" dirty="0">
                <a:latin typeface="+mn-lt"/>
              </a:rPr>
              <a:t>Migration Assistant </a:t>
            </a:r>
            <a:r>
              <a:rPr lang="en-US" sz="1443" dirty="0">
                <a:latin typeface="+mn-lt"/>
              </a:rPr>
              <a:t>simplifies the process of moving your information from a Mac or Windows computer to another Mac by transferring User’s Data including documents, music, photos, applications, network settings, and other preferences. Simply connect the two Mac computers using a FireWire or Ethernet cable. If you use Time Machine, you can transfer files from your backup copies by connecting your Time Machine backup drive via USB or wirelessly using Time Capsule. And transferring files from a Windows computer to a Mac is just as easy.</a:t>
            </a:r>
          </a:p>
          <a:p>
            <a:r>
              <a:rPr lang="en-US" sz="1443" dirty="0">
                <a:latin typeface="+mn-lt"/>
              </a:rPr>
              <a:t>For more information, refer </a:t>
            </a:r>
            <a:r>
              <a:rPr lang="en-US" sz="1443" dirty="0">
                <a:latin typeface="+mn-lt"/>
                <a:hlinkClick r:id="rId3"/>
              </a:rPr>
              <a:t>https://support.apple.com/en-in/HT204350</a:t>
            </a:r>
            <a:endParaRPr lang="en-US" sz="1443" dirty="0">
              <a:latin typeface="+mn-lt"/>
            </a:endParaRPr>
          </a:p>
        </p:txBody>
      </p:sp>
    </p:spTree>
    <p:extLst>
      <p:ext uri="{BB962C8B-B14F-4D97-AF65-F5344CB8AC3E}">
        <p14:creationId xmlns:p14="http://schemas.microsoft.com/office/powerpoint/2010/main" val="1966170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D74D-BBB7-5C41-ADD8-AE5371846E04}"/>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EBEF8959-9A18-7C4A-AF16-BB6D062184CF}"/>
              </a:ext>
            </a:extLst>
          </p:cNvPr>
          <p:cNvSpPr/>
          <p:nvPr/>
        </p:nvSpPr>
        <p:spPr>
          <a:xfrm>
            <a:off x="489905" y="1032397"/>
            <a:ext cx="2148345" cy="369332"/>
          </a:xfrm>
          <a:prstGeom prst="rect">
            <a:avLst/>
          </a:prstGeom>
        </p:spPr>
        <p:txBody>
          <a:bodyPr wrap="none">
            <a:spAutoFit/>
          </a:bodyPr>
          <a:lstStyle/>
          <a:p>
            <a:r>
              <a:rPr lang="en-US" b="1" u="sng" dirty="0">
                <a:latin typeface="+mn-lt"/>
              </a:rPr>
              <a:t>Migration Assistant</a:t>
            </a:r>
          </a:p>
        </p:txBody>
      </p:sp>
      <p:sp>
        <p:nvSpPr>
          <p:cNvPr id="4" name="TextBox 3">
            <a:extLst>
              <a:ext uri="{FF2B5EF4-FFF2-40B4-BE49-F238E27FC236}">
                <a16:creationId xmlns:a16="http://schemas.microsoft.com/office/drawing/2014/main" id="{231E9B53-7175-DA4E-9BBD-63420D404F90}"/>
              </a:ext>
            </a:extLst>
          </p:cNvPr>
          <p:cNvSpPr txBox="1"/>
          <p:nvPr/>
        </p:nvSpPr>
        <p:spPr>
          <a:xfrm>
            <a:off x="400458" y="1531887"/>
            <a:ext cx="10837692" cy="3391569"/>
          </a:xfrm>
          <a:prstGeom prst="rect">
            <a:avLst/>
          </a:prstGeom>
          <a:noFill/>
        </p:spPr>
        <p:txBody>
          <a:bodyPr wrap="square" rtlCol="0">
            <a:spAutoFit/>
          </a:bodyPr>
          <a:lstStyle/>
          <a:p>
            <a:pPr algn="just"/>
            <a:r>
              <a:rPr lang="en-US" sz="1649" dirty="0">
                <a:latin typeface="+mn-lt"/>
              </a:rPr>
              <a:t>While Migrating the data from Old Mac to new Mac, I would recommend not to select </a:t>
            </a:r>
          </a:p>
          <a:p>
            <a:pPr algn="just"/>
            <a:r>
              <a:rPr lang="en-US" sz="1649" b="1" dirty="0">
                <a:latin typeface="+mn-lt"/>
              </a:rPr>
              <a:t>Applications </a:t>
            </a:r>
            <a:r>
              <a:rPr lang="en-US" sz="1649" dirty="0">
                <a:latin typeface="+mn-lt"/>
              </a:rPr>
              <a:t>and </a:t>
            </a:r>
            <a:r>
              <a:rPr lang="en-US" sz="1649" b="1" dirty="0">
                <a:latin typeface="+mn-lt"/>
              </a:rPr>
              <a:t>Computer &amp; Network Settings</a:t>
            </a:r>
            <a:r>
              <a:rPr lang="en-US" sz="1649" dirty="0">
                <a:latin typeface="+mn-lt"/>
              </a:rPr>
              <a:t> as most of times, these contents would have</a:t>
            </a:r>
          </a:p>
          <a:p>
            <a:pPr algn="just"/>
            <a:r>
              <a:rPr lang="en-US" sz="1649" dirty="0">
                <a:latin typeface="+mn-lt"/>
              </a:rPr>
              <a:t> the corrupted data. But in this case, user have to install all Applications one by one, which is </a:t>
            </a:r>
          </a:p>
          <a:p>
            <a:pPr algn="just"/>
            <a:r>
              <a:rPr lang="en-US" sz="1649" dirty="0">
                <a:latin typeface="+mn-lt"/>
              </a:rPr>
              <a:t>time consuming.</a:t>
            </a:r>
          </a:p>
          <a:p>
            <a:pPr algn="just"/>
            <a:endParaRPr lang="en-US" sz="1649" dirty="0">
              <a:latin typeface="+mn-lt"/>
            </a:endParaRPr>
          </a:p>
          <a:p>
            <a:pPr algn="just"/>
            <a:r>
              <a:rPr lang="en-US" sz="1649" dirty="0">
                <a:latin typeface="+mn-lt"/>
              </a:rPr>
              <a:t>For some reason, if Migration Assistant doesn’t work or fails during the process, then you </a:t>
            </a:r>
          </a:p>
          <a:p>
            <a:pPr algn="just"/>
            <a:r>
              <a:rPr lang="en-US" sz="1649" dirty="0">
                <a:latin typeface="+mn-lt"/>
              </a:rPr>
              <a:t>may put the old Mac in Target Disk Mode by pressing and holding down “ </a:t>
            </a:r>
            <a:r>
              <a:rPr lang="en-US" sz="1649" b="1" dirty="0">
                <a:latin typeface="+mn-lt"/>
              </a:rPr>
              <a:t>T “ </a:t>
            </a:r>
            <a:r>
              <a:rPr lang="en-US" sz="1649" dirty="0">
                <a:latin typeface="+mn-lt"/>
              </a:rPr>
              <a:t>key at startup.</a:t>
            </a:r>
          </a:p>
          <a:p>
            <a:pPr algn="just"/>
            <a:r>
              <a:rPr lang="en-US" sz="1649" dirty="0">
                <a:latin typeface="+mn-lt"/>
              </a:rPr>
              <a:t>Then connect the Hardwire or Thunderbolt cable between the Macs and the old or source </a:t>
            </a:r>
          </a:p>
          <a:p>
            <a:pPr algn="just"/>
            <a:r>
              <a:rPr lang="en-US" sz="1649" dirty="0">
                <a:latin typeface="+mn-lt"/>
              </a:rPr>
              <a:t>Mac will appear as an external volume on the new Mac desktop. User can copy the </a:t>
            </a:r>
          </a:p>
          <a:p>
            <a:pPr algn="just"/>
            <a:r>
              <a:rPr lang="en-US" sz="1649" dirty="0">
                <a:latin typeface="+mn-lt"/>
              </a:rPr>
              <a:t>required data from old machine to new Machine manually by entering the old Mac password </a:t>
            </a:r>
          </a:p>
          <a:p>
            <a:pPr algn="just"/>
            <a:r>
              <a:rPr lang="en-US" sz="1649" dirty="0">
                <a:latin typeface="+mn-lt"/>
              </a:rPr>
              <a:t>to unlock it.</a:t>
            </a:r>
          </a:p>
          <a:p>
            <a:pPr algn="just"/>
            <a:endParaRPr lang="en-US" sz="1649" dirty="0">
              <a:latin typeface="+mn-lt"/>
            </a:endParaRPr>
          </a:p>
          <a:p>
            <a:pPr algn="just"/>
            <a:r>
              <a:rPr lang="en-US" sz="1649" dirty="0">
                <a:latin typeface="+mn-lt"/>
              </a:rPr>
              <a:t>Reference URL: </a:t>
            </a:r>
            <a:r>
              <a:rPr lang="en-US" sz="1649" dirty="0">
                <a:latin typeface="+mn-lt"/>
                <a:hlinkClick r:id="rId3"/>
              </a:rPr>
              <a:t>https://cisco.jiveon.com/docs/DOC-997781</a:t>
            </a:r>
            <a:r>
              <a:rPr lang="en-US" sz="1649" dirty="0">
                <a:latin typeface="+mn-lt"/>
              </a:rPr>
              <a:t> </a:t>
            </a:r>
          </a:p>
        </p:txBody>
      </p:sp>
    </p:spTree>
    <p:extLst>
      <p:ext uri="{BB962C8B-B14F-4D97-AF65-F5344CB8AC3E}">
        <p14:creationId xmlns:p14="http://schemas.microsoft.com/office/powerpoint/2010/main" val="134487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3671-FFA2-D34F-BD1C-ACE829E09991}"/>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509A217E-9E6E-534A-860A-BB9E785F9A74}"/>
              </a:ext>
            </a:extLst>
          </p:cNvPr>
          <p:cNvSpPr/>
          <p:nvPr/>
        </p:nvSpPr>
        <p:spPr>
          <a:xfrm>
            <a:off x="489905" y="1016532"/>
            <a:ext cx="1784463" cy="369332"/>
          </a:xfrm>
          <a:prstGeom prst="rect">
            <a:avLst/>
          </a:prstGeom>
        </p:spPr>
        <p:txBody>
          <a:bodyPr wrap="none">
            <a:spAutoFit/>
          </a:bodyPr>
          <a:lstStyle/>
          <a:p>
            <a:r>
              <a:rPr lang="en-US" b="1" u="sng" dirty="0">
                <a:latin typeface="+mn-lt"/>
              </a:rPr>
              <a:t>Activity Monitor</a:t>
            </a:r>
          </a:p>
        </p:txBody>
      </p:sp>
      <p:pic>
        <p:nvPicPr>
          <p:cNvPr id="4" name="Picture 3">
            <a:extLst>
              <a:ext uri="{FF2B5EF4-FFF2-40B4-BE49-F238E27FC236}">
                <a16:creationId xmlns:a16="http://schemas.microsoft.com/office/drawing/2014/main" id="{E2ACB6D3-5E3A-4C4E-BFD3-9F36A7B08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3" y="1595086"/>
            <a:ext cx="4455947" cy="3299523"/>
          </a:xfrm>
          <a:prstGeom prst="rect">
            <a:avLst/>
          </a:prstGeom>
        </p:spPr>
      </p:pic>
      <p:sp>
        <p:nvSpPr>
          <p:cNvPr id="5" name="TextBox 4">
            <a:extLst>
              <a:ext uri="{FF2B5EF4-FFF2-40B4-BE49-F238E27FC236}">
                <a16:creationId xmlns:a16="http://schemas.microsoft.com/office/drawing/2014/main" id="{1C9978F5-6B2F-DE45-8AD8-D48A6B7D11BE}"/>
              </a:ext>
            </a:extLst>
          </p:cNvPr>
          <p:cNvSpPr txBox="1"/>
          <p:nvPr/>
        </p:nvSpPr>
        <p:spPr>
          <a:xfrm>
            <a:off x="5092053" y="1497274"/>
            <a:ext cx="5080359" cy="2756909"/>
          </a:xfrm>
          <a:prstGeom prst="rect">
            <a:avLst/>
          </a:prstGeom>
          <a:noFill/>
        </p:spPr>
        <p:txBody>
          <a:bodyPr wrap="square" rtlCol="0">
            <a:spAutoFit/>
          </a:bodyPr>
          <a:lstStyle/>
          <a:p>
            <a:pPr algn="just"/>
            <a:r>
              <a:rPr lang="en-US" sz="1443" b="1" dirty="0">
                <a:latin typeface="+mn-lt"/>
              </a:rPr>
              <a:t>Activity Monitor </a:t>
            </a:r>
            <a:r>
              <a:rPr lang="en-US" sz="1443" dirty="0">
                <a:latin typeface="+mn-lt"/>
              </a:rPr>
              <a:t>displays information about </a:t>
            </a:r>
          </a:p>
          <a:p>
            <a:pPr algn="just"/>
            <a:r>
              <a:rPr lang="en-US" sz="1443" dirty="0">
                <a:latin typeface="+mn-lt"/>
              </a:rPr>
              <a:t>all the processes running on your Mac, </a:t>
            </a:r>
          </a:p>
          <a:p>
            <a:pPr algn="just"/>
            <a:r>
              <a:rPr lang="en-US" sz="1443" dirty="0">
                <a:latin typeface="+mn-lt"/>
              </a:rPr>
              <a:t>including CPU, disk, memory, and network usage. </a:t>
            </a:r>
          </a:p>
          <a:p>
            <a:pPr algn="just"/>
            <a:r>
              <a:rPr lang="en-US" sz="1443" dirty="0">
                <a:latin typeface="+mn-lt"/>
              </a:rPr>
              <a:t>You can see exactly how your computer’s </a:t>
            </a:r>
          </a:p>
          <a:p>
            <a:pPr algn="just"/>
            <a:r>
              <a:rPr lang="en-US" sz="1443" dirty="0">
                <a:latin typeface="+mn-lt"/>
              </a:rPr>
              <a:t>resources are being used via a searchable table,</a:t>
            </a:r>
          </a:p>
          <a:p>
            <a:pPr algn="just"/>
            <a:r>
              <a:rPr lang="en-US" sz="1443" dirty="0">
                <a:latin typeface="+mn-lt"/>
              </a:rPr>
              <a:t> helpful graphs, or even directly in the Dock icon. </a:t>
            </a:r>
          </a:p>
          <a:p>
            <a:pPr algn="just"/>
            <a:r>
              <a:rPr lang="en-US" sz="1443" dirty="0">
                <a:latin typeface="+mn-lt"/>
              </a:rPr>
              <a:t>You can view the processes organized in </a:t>
            </a:r>
          </a:p>
          <a:p>
            <a:pPr algn="just"/>
            <a:r>
              <a:rPr lang="en-US" sz="1443" dirty="0">
                <a:latin typeface="+mn-lt"/>
              </a:rPr>
              <a:t>different groupings, quickly search for processes, </a:t>
            </a:r>
          </a:p>
          <a:p>
            <a:pPr algn="just"/>
            <a:r>
              <a:rPr lang="en-US" sz="1443" dirty="0">
                <a:latin typeface="+mn-lt"/>
              </a:rPr>
              <a:t>and quit processes. Activity Monitor also makes it</a:t>
            </a:r>
          </a:p>
          <a:p>
            <a:pPr algn="just"/>
            <a:r>
              <a:rPr lang="en-US" sz="1443" dirty="0">
                <a:latin typeface="+mn-lt"/>
              </a:rPr>
              <a:t> easy to see how your memory is being used </a:t>
            </a:r>
          </a:p>
          <a:p>
            <a:pPr algn="just"/>
            <a:r>
              <a:rPr lang="en-US" sz="1443" dirty="0">
                <a:latin typeface="+mn-lt"/>
              </a:rPr>
              <a:t>and how much memory is available, as well as </a:t>
            </a:r>
          </a:p>
          <a:p>
            <a:pPr algn="just"/>
            <a:r>
              <a:rPr lang="en-US" sz="1443" dirty="0">
                <a:latin typeface="+mn-lt"/>
              </a:rPr>
              <a:t>disk activity and data transferred over the network.</a:t>
            </a:r>
          </a:p>
        </p:txBody>
      </p:sp>
    </p:spTree>
    <p:extLst>
      <p:ext uri="{BB962C8B-B14F-4D97-AF65-F5344CB8AC3E}">
        <p14:creationId xmlns:p14="http://schemas.microsoft.com/office/powerpoint/2010/main" val="151249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7729-E666-664E-B84A-109BDF4B8095}"/>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2123FDA4-2C54-C14E-89E9-0039E4880F62}"/>
              </a:ext>
            </a:extLst>
          </p:cNvPr>
          <p:cNvSpPr/>
          <p:nvPr/>
        </p:nvSpPr>
        <p:spPr>
          <a:xfrm>
            <a:off x="624956" y="1016532"/>
            <a:ext cx="1805302" cy="346120"/>
          </a:xfrm>
          <a:prstGeom prst="rect">
            <a:avLst/>
          </a:prstGeom>
        </p:spPr>
        <p:txBody>
          <a:bodyPr wrap="none">
            <a:spAutoFit/>
          </a:bodyPr>
          <a:lstStyle/>
          <a:p>
            <a:r>
              <a:rPr lang="en-US" sz="1649" b="1" u="sng" dirty="0">
                <a:latin typeface="+mn-lt"/>
              </a:rPr>
              <a:t>Keychain Access</a:t>
            </a:r>
          </a:p>
        </p:txBody>
      </p:sp>
      <p:pic>
        <p:nvPicPr>
          <p:cNvPr id="4" name="Picture 3">
            <a:extLst>
              <a:ext uri="{FF2B5EF4-FFF2-40B4-BE49-F238E27FC236}">
                <a16:creationId xmlns:a16="http://schemas.microsoft.com/office/drawing/2014/main" id="{6C4C160D-1682-4745-9A43-4FC39C33E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5" y="1583592"/>
            <a:ext cx="4081242" cy="3104082"/>
          </a:xfrm>
          <a:prstGeom prst="rect">
            <a:avLst/>
          </a:prstGeom>
        </p:spPr>
      </p:pic>
      <p:sp>
        <p:nvSpPr>
          <p:cNvPr id="8" name="TextBox 7">
            <a:extLst>
              <a:ext uri="{FF2B5EF4-FFF2-40B4-BE49-F238E27FC236}">
                <a16:creationId xmlns:a16="http://schemas.microsoft.com/office/drawing/2014/main" id="{67468FB0-4B5E-B543-872F-7CDBF315BC60}"/>
              </a:ext>
            </a:extLst>
          </p:cNvPr>
          <p:cNvSpPr txBox="1"/>
          <p:nvPr/>
        </p:nvSpPr>
        <p:spPr>
          <a:xfrm>
            <a:off x="4834727" y="1365571"/>
            <a:ext cx="4624984" cy="4089196"/>
          </a:xfrm>
          <a:prstGeom prst="rect">
            <a:avLst/>
          </a:prstGeom>
          <a:noFill/>
        </p:spPr>
        <p:txBody>
          <a:bodyPr wrap="none" rtlCol="0">
            <a:spAutoFit/>
          </a:bodyPr>
          <a:lstStyle/>
          <a:p>
            <a:r>
              <a:rPr lang="en-IN" sz="1443" b="1" dirty="0">
                <a:latin typeface="+mn-lt"/>
              </a:rPr>
              <a:t>Keychain Access</a:t>
            </a:r>
            <a:r>
              <a:rPr lang="en-IN" sz="1443" dirty="0">
                <a:latin typeface="+mn-lt"/>
              </a:rPr>
              <a:t> is password management </a:t>
            </a:r>
          </a:p>
          <a:p>
            <a:r>
              <a:rPr lang="en-IN" sz="1443" dirty="0">
                <a:latin typeface="+mn-lt"/>
              </a:rPr>
              <a:t>system in Mac OS X. It allows the user to access the </a:t>
            </a:r>
          </a:p>
          <a:p>
            <a:r>
              <a:rPr lang="en-IN" sz="1443" dirty="0">
                <a:latin typeface="+mn-lt"/>
              </a:rPr>
              <a:t>Keychain and configure its contents, including </a:t>
            </a:r>
          </a:p>
          <a:p>
            <a:r>
              <a:rPr lang="en-IN" sz="1443" dirty="0">
                <a:latin typeface="+mn-lt"/>
              </a:rPr>
              <a:t>passwords for websites, web forms, FTP servers, </a:t>
            </a:r>
          </a:p>
          <a:p>
            <a:r>
              <a:rPr lang="en-IN" sz="1443" dirty="0">
                <a:latin typeface="+mn-lt"/>
              </a:rPr>
              <a:t>SSH accounts, network shares, wireless networks, </a:t>
            </a:r>
          </a:p>
          <a:p>
            <a:r>
              <a:rPr lang="en-IN" sz="1443" dirty="0">
                <a:latin typeface="+mn-lt"/>
              </a:rPr>
              <a:t>groupware applications, encrypted disk images, etc. </a:t>
            </a:r>
          </a:p>
          <a:p>
            <a:r>
              <a:rPr lang="en-IN" sz="1443" dirty="0">
                <a:latin typeface="+mn-lt"/>
              </a:rPr>
              <a:t>It unlocks, locks, and displays passwords saved by </a:t>
            </a:r>
          </a:p>
          <a:p>
            <a:r>
              <a:rPr lang="en-IN" sz="1443" dirty="0">
                <a:latin typeface="+mn-lt"/>
              </a:rPr>
              <a:t>the system which are dynamically linked to the </a:t>
            </a:r>
          </a:p>
          <a:p>
            <a:r>
              <a:rPr lang="en-IN" sz="1443" dirty="0">
                <a:latin typeface="+mn-lt"/>
              </a:rPr>
              <a:t>user's login password, as well as managing root </a:t>
            </a:r>
          </a:p>
          <a:p>
            <a:r>
              <a:rPr lang="en-IN" sz="1443" dirty="0">
                <a:latin typeface="+mn-lt"/>
              </a:rPr>
              <a:t>certificates, keys, and secure notes. Its graphical </a:t>
            </a:r>
          </a:p>
          <a:p>
            <a:r>
              <a:rPr lang="en-IN" sz="1443" dirty="0">
                <a:latin typeface="+mn-lt"/>
              </a:rPr>
              <a:t>user interface displays various keychains, with there </a:t>
            </a:r>
          </a:p>
          <a:p>
            <a:r>
              <a:rPr lang="en-IN" sz="1443" dirty="0">
                <a:latin typeface="+mn-lt"/>
              </a:rPr>
              <a:t>usually being at least two: the login keychain and the </a:t>
            </a:r>
          </a:p>
          <a:p>
            <a:r>
              <a:rPr lang="en-IN" sz="1443" dirty="0">
                <a:latin typeface="+mn-lt"/>
              </a:rPr>
              <a:t>system keychain. The default keychain file is the </a:t>
            </a:r>
          </a:p>
          <a:p>
            <a:r>
              <a:rPr lang="en-IN" sz="1443" dirty="0">
                <a:latin typeface="+mn-lt"/>
              </a:rPr>
              <a:t>login keychain, typically unlocked on login by the </a:t>
            </a:r>
          </a:p>
          <a:p>
            <a:r>
              <a:rPr lang="en-IN" sz="1443" dirty="0">
                <a:latin typeface="+mn-lt"/>
              </a:rPr>
              <a:t>user's login password. </a:t>
            </a:r>
          </a:p>
          <a:p>
            <a:r>
              <a:rPr lang="en-IN" sz="1443" dirty="0">
                <a:latin typeface="+mn-lt"/>
              </a:rPr>
              <a:t>Keychain files are stored in: </a:t>
            </a:r>
            <a:r>
              <a:rPr lang="en-US" sz="1443" dirty="0"/>
              <a:t>~/Library/Keychains/</a:t>
            </a:r>
          </a:p>
          <a:p>
            <a:r>
              <a:rPr lang="en-US" sz="1443" dirty="0"/>
              <a:t>/Library/Keychains/</a:t>
            </a:r>
          </a:p>
          <a:p>
            <a:endParaRPr lang="en-IN" sz="1443" dirty="0">
              <a:latin typeface="+mn-lt"/>
            </a:endParaRPr>
          </a:p>
        </p:txBody>
      </p:sp>
    </p:spTree>
    <p:extLst>
      <p:ext uri="{BB962C8B-B14F-4D97-AF65-F5344CB8AC3E}">
        <p14:creationId xmlns:p14="http://schemas.microsoft.com/office/powerpoint/2010/main" val="221127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707" y="1584163"/>
            <a:ext cx="2416321" cy="792157"/>
          </a:xfrm>
        </p:spPr>
        <p:txBody>
          <a:bodyPr/>
          <a:lstStyle/>
          <a:p>
            <a:r>
              <a:rPr lang="en-US" sz="3711" dirty="0">
                <a:solidFill>
                  <a:schemeClr val="tx2"/>
                </a:solidFill>
              </a:rPr>
              <a:t>Overview</a:t>
            </a:r>
          </a:p>
        </p:txBody>
      </p:sp>
      <p:sp>
        <p:nvSpPr>
          <p:cNvPr id="4" name="Text Placeholder 2">
            <a:extLst>
              <a:ext uri="{FF2B5EF4-FFF2-40B4-BE49-F238E27FC236}">
                <a16:creationId xmlns:a16="http://schemas.microsoft.com/office/drawing/2014/main" id="{68B921C0-38BB-DD45-9554-37C13B379354}"/>
              </a:ext>
            </a:extLst>
          </p:cNvPr>
          <p:cNvSpPr>
            <a:spLocks noGrp="1"/>
          </p:cNvSpPr>
          <p:nvPr>
            <p:ph type="body" sz="quarter" idx="11"/>
          </p:nvPr>
        </p:nvSpPr>
        <p:spPr/>
        <p:txBody>
          <a:bodyPr/>
          <a:lstStyle/>
          <a:p>
            <a:pPr marL="471334" indent="-471334">
              <a:buFont typeface="Arial" charset="0"/>
              <a:buChar char="•"/>
            </a:pPr>
            <a:r>
              <a:rPr lang="en-US" dirty="0"/>
              <a:t>General Information of Apple Hardware &amp; Mac OS X </a:t>
            </a:r>
          </a:p>
          <a:p>
            <a:pPr marL="471334" indent="-471334">
              <a:buFont typeface="Arial" charset="0"/>
              <a:buChar char="•"/>
            </a:pPr>
            <a:r>
              <a:rPr lang="en-US" dirty="0"/>
              <a:t>Overview of MS Office 2016</a:t>
            </a:r>
          </a:p>
          <a:p>
            <a:pPr marL="471334" indent="-471334">
              <a:buFont typeface="Arial" charset="0"/>
              <a:buChar char="•"/>
            </a:pPr>
            <a:r>
              <a:rPr lang="en-US" dirty="0"/>
              <a:t>Cisco AnyConnect</a:t>
            </a:r>
          </a:p>
          <a:p>
            <a:pPr marL="471334" indent="-471334">
              <a:buFont typeface="Arial" charset="0"/>
              <a:buChar char="•"/>
            </a:pPr>
            <a:r>
              <a:rPr lang="en-US" dirty="0" err="1"/>
              <a:t>SofToken</a:t>
            </a:r>
            <a:r>
              <a:rPr lang="en-US" dirty="0"/>
              <a:t> II and MobilePASS</a:t>
            </a:r>
          </a:p>
          <a:p>
            <a:pPr marL="471334" indent="-471334">
              <a:buFont typeface="Arial" charset="0"/>
              <a:buChar char="•"/>
            </a:pPr>
            <a:r>
              <a:rPr lang="en-US" dirty="0"/>
              <a:t>Cisco WebEx, Jabber and Spark</a:t>
            </a:r>
          </a:p>
          <a:p>
            <a:pPr marL="471334" indent="-471334">
              <a:buFont typeface="Arial" charset="0"/>
              <a:buChar char="•"/>
            </a:pPr>
            <a:r>
              <a:rPr lang="en-US" dirty="0" err="1"/>
              <a:t>VmWare</a:t>
            </a:r>
            <a:r>
              <a:rPr lang="en-US" dirty="0"/>
              <a:t> Fusion</a:t>
            </a:r>
          </a:p>
          <a:p>
            <a:pPr marL="471334" indent="-471334">
              <a:buFont typeface="Arial" charset="0"/>
              <a:buChar char="•"/>
            </a:pPr>
            <a:r>
              <a:rPr lang="en-US" dirty="0"/>
              <a:t>McAfee &amp; </a:t>
            </a:r>
            <a:r>
              <a:rPr lang="en-US" dirty="0" err="1"/>
              <a:t>FireAmp</a:t>
            </a:r>
            <a:endParaRPr lang="en-US" dirty="0"/>
          </a:p>
          <a:p>
            <a:pPr marL="471334" indent="-471334">
              <a:buFont typeface="Arial" charset="0"/>
              <a:buChar char="•"/>
            </a:pPr>
            <a:r>
              <a:rPr lang="en-US" dirty="0" err="1"/>
              <a:t>Crashplan</a:t>
            </a:r>
            <a:endParaRPr lang="en-US" dirty="0"/>
          </a:p>
          <a:p>
            <a:pPr marL="471334" indent="-471334">
              <a:buFont typeface="Arial" charset="0"/>
              <a:buChar char="•"/>
            </a:pPr>
            <a:r>
              <a:rPr lang="en-US" dirty="0" err="1"/>
              <a:t>OnRamp</a:t>
            </a:r>
            <a:r>
              <a:rPr lang="en-US" dirty="0"/>
              <a:t> </a:t>
            </a:r>
          </a:p>
        </p:txBody>
      </p:sp>
    </p:spTree>
    <p:extLst>
      <p:ext uri="{BB962C8B-B14F-4D97-AF65-F5344CB8AC3E}">
        <p14:creationId xmlns:p14="http://schemas.microsoft.com/office/powerpoint/2010/main" val="72140367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D1AB-1277-9941-B685-F82178CB1BC9}"/>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7E591763-A12F-AB4A-8071-BF575B2F246E}"/>
              </a:ext>
            </a:extLst>
          </p:cNvPr>
          <p:cNvSpPr/>
          <p:nvPr/>
        </p:nvSpPr>
        <p:spPr>
          <a:xfrm>
            <a:off x="618638" y="1016532"/>
            <a:ext cx="1165704" cy="346120"/>
          </a:xfrm>
          <a:prstGeom prst="rect">
            <a:avLst/>
          </a:prstGeom>
        </p:spPr>
        <p:txBody>
          <a:bodyPr wrap="none">
            <a:spAutoFit/>
          </a:bodyPr>
          <a:lstStyle/>
          <a:p>
            <a:r>
              <a:rPr lang="en-US" sz="1649" b="1" u="sng" dirty="0">
                <a:latin typeface="+mn-lt"/>
              </a:rPr>
              <a:t>Disk Utility</a:t>
            </a:r>
          </a:p>
        </p:txBody>
      </p:sp>
      <p:pic>
        <p:nvPicPr>
          <p:cNvPr id="4" name="Picture 3">
            <a:extLst>
              <a:ext uri="{FF2B5EF4-FFF2-40B4-BE49-F238E27FC236}">
                <a16:creationId xmlns:a16="http://schemas.microsoft.com/office/drawing/2014/main" id="{65F4AF04-197D-D943-9288-DC05FCD8B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38" y="1489804"/>
            <a:ext cx="4833729" cy="3235021"/>
          </a:xfrm>
          <a:prstGeom prst="rect">
            <a:avLst/>
          </a:prstGeom>
        </p:spPr>
      </p:pic>
      <p:sp>
        <p:nvSpPr>
          <p:cNvPr id="5" name="TextBox 4">
            <a:extLst>
              <a:ext uri="{FF2B5EF4-FFF2-40B4-BE49-F238E27FC236}">
                <a16:creationId xmlns:a16="http://schemas.microsoft.com/office/drawing/2014/main" id="{48FC39B4-19DE-3C4E-8DB5-2CE9DC592A08}"/>
              </a:ext>
            </a:extLst>
          </p:cNvPr>
          <p:cNvSpPr txBox="1"/>
          <p:nvPr/>
        </p:nvSpPr>
        <p:spPr>
          <a:xfrm>
            <a:off x="5585439" y="1365573"/>
            <a:ext cx="5327371" cy="3201004"/>
          </a:xfrm>
          <a:prstGeom prst="rect">
            <a:avLst/>
          </a:prstGeom>
          <a:noFill/>
        </p:spPr>
        <p:txBody>
          <a:bodyPr wrap="square" rtlCol="0">
            <a:spAutoFit/>
          </a:bodyPr>
          <a:lstStyle/>
          <a:p>
            <a:pPr algn="just"/>
            <a:r>
              <a:rPr lang="en-US" sz="1443" b="1" dirty="0">
                <a:latin typeface="+mn-lt"/>
              </a:rPr>
              <a:t>Disk Utility </a:t>
            </a:r>
            <a:r>
              <a:rPr lang="en-US" sz="1443" dirty="0">
                <a:latin typeface="+mn-lt"/>
              </a:rPr>
              <a:t>is a powerful application for </a:t>
            </a:r>
          </a:p>
          <a:p>
            <a:pPr algn="just"/>
            <a:r>
              <a:rPr lang="en-US" sz="1443" dirty="0">
                <a:latin typeface="+mn-lt"/>
              </a:rPr>
              <a:t>viewing, managing, and troubleshooting the </a:t>
            </a:r>
          </a:p>
          <a:p>
            <a:pPr algn="just"/>
            <a:r>
              <a:rPr lang="en-US" sz="1443" dirty="0">
                <a:latin typeface="+mn-lt"/>
              </a:rPr>
              <a:t>disks connected to your Mac, including </a:t>
            </a:r>
          </a:p>
          <a:p>
            <a:pPr algn="just"/>
            <a:r>
              <a:rPr lang="en-US" sz="1443" dirty="0">
                <a:latin typeface="+mn-lt"/>
              </a:rPr>
              <a:t>internal and external hard drives, disk </a:t>
            </a:r>
          </a:p>
          <a:p>
            <a:pPr algn="just"/>
            <a:r>
              <a:rPr lang="en-US" sz="1443" dirty="0">
                <a:latin typeface="+mn-lt"/>
              </a:rPr>
              <a:t>images, CDs, and DVDs. With Disk Utility, </a:t>
            </a:r>
          </a:p>
          <a:p>
            <a:pPr algn="just"/>
            <a:r>
              <a:rPr lang="en-US" sz="1443" dirty="0">
                <a:latin typeface="+mn-lt"/>
              </a:rPr>
              <a:t>you can verify the integrity of a disk, repair </a:t>
            </a:r>
          </a:p>
          <a:p>
            <a:pPr algn="just"/>
            <a:r>
              <a:rPr lang="en-US" sz="1443" dirty="0">
                <a:latin typeface="+mn-lt"/>
              </a:rPr>
              <a:t>it, securely erase it, and partition a hard </a:t>
            </a:r>
          </a:p>
          <a:p>
            <a:pPr algn="just"/>
            <a:r>
              <a:rPr lang="en-US" sz="1443" dirty="0">
                <a:latin typeface="+mn-lt"/>
              </a:rPr>
              <a:t>drive. You can also create secure disk </a:t>
            </a:r>
          </a:p>
          <a:p>
            <a:pPr algn="just"/>
            <a:r>
              <a:rPr lang="en-US" sz="1443" dirty="0">
                <a:latin typeface="+mn-lt"/>
              </a:rPr>
              <a:t>images for storing important files using </a:t>
            </a:r>
          </a:p>
          <a:p>
            <a:pPr algn="just"/>
            <a:r>
              <a:rPr lang="en-US" sz="1443" dirty="0">
                <a:latin typeface="+mn-lt"/>
              </a:rPr>
              <a:t>AES 128- or 256-bit encryption.</a:t>
            </a:r>
          </a:p>
          <a:p>
            <a:endParaRPr lang="en-US" sz="1443" dirty="0">
              <a:latin typeface="+mn-lt"/>
            </a:endParaRPr>
          </a:p>
          <a:p>
            <a:r>
              <a:rPr lang="en-US" sz="1443" dirty="0">
                <a:latin typeface="+mn-lt"/>
              </a:rPr>
              <a:t>For more information about verifying and </a:t>
            </a:r>
          </a:p>
          <a:p>
            <a:r>
              <a:rPr lang="en-US" sz="1443" dirty="0">
                <a:latin typeface="+mn-lt"/>
              </a:rPr>
              <a:t>repair disk, refer</a:t>
            </a:r>
          </a:p>
          <a:p>
            <a:r>
              <a:rPr lang="en-US" sz="1443" dirty="0">
                <a:latin typeface="+mn-lt"/>
                <a:hlinkClick r:id="rId4"/>
              </a:rPr>
              <a:t>http://</a:t>
            </a:r>
            <a:r>
              <a:rPr lang="en-US" sz="1443" dirty="0" err="1">
                <a:latin typeface="+mn-lt"/>
                <a:hlinkClick r:id="rId4"/>
              </a:rPr>
              <a:t>support.apple.com</a:t>
            </a:r>
            <a:r>
              <a:rPr lang="en-US" sz="1443" dirty="0">
                <a:latin typeface="+mn-lt"/>
                <a:hlinkClick r:id="rId4"/>
              </a:rPr>
              <a:t>/kb/HT1782</a:t>
            </a:r>
            <a:endParaRPr lang="en-US" sz="1443" dirty="0">
              <a:latin typeface="+mn-lt"/>
            </a:endParaRPr>
          </a:p>
        </p:txBody>
      </p:sp>
    </p:spTree>
    <p:extLst>
      <p:ext uri="{BB962C8B-B14F-4D97-AF65-F5344CB8AC3E}">
        <p14:creationId xmlns:p14="http://schemas.microsoft.com/office/powerpoint/2010/main" val="1144503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2325-05D1-5E40-8DAE-54DA60067272}"/>
              </a:ext>
            </a:extLst>
          </p:cNvPr>
          <p:cNvSpPr>
            <a:spLocks noGrp="1"/>
          </p:cNvSpPr>
          <p:nvPr>
            <p:ph type="title"/>
          </p:nvPr>
        </p:nvSpPr>
        <p:spPr/>
        <p:txBody>
          <a:bodyPr/>
          <a:lstStyle/>
          <a:p>
            <a:pPr algn="ctr"/>
            <a:r>
              <a:rPr lang="en-US" sz="2474" dirty="0"/>
              <a:t>Essential Applications and Utilities</a:t>
            </a:r>
          </a:p>
        </p:txBody>
      </p:sp>
      <p:pic>
        <p:nvPicPr>
          <p:cNvPr id="3" name="Picture 2">
            <a:extLst>
              <a:ext uri="{FF2B5EF4-FFF2-40B4-BE49-F238E27FC236}">
                <a16:creationId xmlns:a16="http://schemas.microsoft.com/office/drawing/2014/main" id="{34E98FE7-F1ED-914A-AA9A-115ABD7B9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4" y="1386087"/>
            <a:ext cx="4649291" cy="3480602"/>
          </a:xfrm>
          <a:prstGeom prst="rect">
            <a:avLst/>
          </a:prstGeom>
        </p:spPr>
      </p:pic>
      <p:sp>
        <p:nvSpPr>
          <p:cNvPr id="4" name="Rectangle 3">
            <a:extLst>
              <a:ext uri="{FF2B5EF4-FFF2-40B4-BE49-F238E27FC236}">
                <a16:creationId xmlns:a16="http://schemas.microsoft.com/office/drawing/2014/main" id="{21F67182-D436-4547-AFE9-C9A75DDE2FF0}"/>
              </a:ext>
            </a:extLst>
          </p:cNvPr>
          <p:cNvSpPr/>
          <p:nvPr/>
        </p:nvSpPr>
        <p:spPr>
          <a:xfrm>
            <a:off x="402999" y="915733"/>
            <a:ext cx="2024913" cy="346120"/>
          </a:xfrm>
          <a:prstGeom prst="rect">
            <a:avLst/>
          </a:prstGeom>
        </p:spPr>
        <p:txBody>
          <a:bodyPr wrap="none">
            <a:spAutoFit/>
          </a:bodyPr>
          <a:lstStyle/>
          <a:p>
            <a:r>
              <a:rPr lang="en-US" sz="1649" b="1" u="sng" dirty="0">
                <a:latin typeface="+mn-lt"/>
              </a:rPr>
              <a:t>System Information</a:t>
            </a:r>
          </a:p>
        </p:txBody>
      </p:sp>
      <p:sp>
        <p:nvSpPr>
          <p:cNvPr id="5" name="TextBox 4">
            <a:extLst>
              <a:ext uri="{FF2B5EF4-FFF2-40B4-BE49-F238E27FC236}">
                <a16:creationId xmlns:a16="http://schemas.microsoft.com/office/drawing/2014/main" id="{57E9FAE2-3874-8948-BD51-0AC642AC63DB}"/>
              </a:ext>
            </a:extLst>
          </p:cNvPr>
          <p:cNvSpPr txBox="1"/>
          <p:nvPr/>
        </p:nvSpPr>
        <p:spPr>
          <a:xfrm>
            <a:off x="5287737" y="1386087"/>
            <a:ext cx="5327371" cy="2978957"/>
          </a:xfrm>
          <a:prstGeom prst="rect">
            <a:avLst/>
          </a:prstGeom>
          <a:noFill/>
        </p:spPr>
        <p:txBody>
          <a:bodyPr wrap="square" rtlCol="0">
            <a:spAutoFit/>
          </a:bodyPr>
          <a:lstStyle/>
          <a:p>
            <a:pPr algn="just"/>
            <a:r>
              <a:rPr lang="en-US" sz="1443" b="1" dirty="0">
                <a:latin typeface="+mn-lt"/>
              </a:rPr>
              <a:t>System Information</a:t>
            </a:r>
            <a:r>
              <a:rPr lang="en-US" sz="1443" dirty="0">
                <a:latin typeface="+mn-lt"/>
              </a:rPr>
              <a:t> provides detailed </a:t>
            </a:r>
          </a:p>
          <a:p>
            <a:pPr algn="just"/>
            <a:r>
              <a:rPr lang="en-US" sz="1443" dirty="0">
                <a:latin typeface="+mn-lt"/>
              </a:rPr>
              <a:t>information about your computer’s hardware, </a:t>
            </a:r>
          </a:p>
          <a:p>
            <a:pPr algn="just"/>
            <a:r>
              <a:rPr lang="en-US" sz="1443" dirty="0">
                <a:latin typeface="+mn-lt"/>
              </a:rPr>
              <a:t>software, and network including computer’s </a:t>
            </a:r>
          </a:p>
          <a:p>
            <a:pPr algn="just"/>
            <a:r>
              <a:rPr lang="en-US" sz="1443" dirty="0">
                <a:latin typeface="+mn-lt"/>
              </a:rPr>
              <a:t>hostname in an easy-to-read layout. It’s perfect</a:t>
            </a:r>
          </a:p>
          <a:p>
            <a:pPr algn="just"/>
            <a:r>
              <a:rPr lang="en-US" sz="1443" dirty="0">
                <a:latin typeface="+mn-lt"/>
              </a:rPr>
              <a:t> for checking to see if your Mac meets the </a:t>
            </a:r>
          </a:p>
          <a:p>
            <a:pPr algn="just"/>
            <a:r>
              <a:rPr lang="en-US" sz="1443" dirty="0">
                <a:latin typeface="+mn-lt"/>
              </a:rPr>
              <a:t>requirements for a new hardware or software </a:t>
            </a:r>
          </a:p>
          <a:p>
            <a:pPr algn="just"/>
            <a:r>
              <a:rPr lang="en-US" sz="1443" dirty="0">
                <a:latin typeface="+mn-lt"/>
              </a:rPr>
              <a:t>product and for confirming that the particular </a:t>
            </a:r>
          </a:p>
          <a:p>
            <a:pPr algn="just"/>
            <a:r>
              <a:rPr lang="en-US" sz="1443" dirty="0">
                <a:latin typeface="+mn-lt"/>
              </a:rPr>
              <a:t>hardware has detected or available on your </a:t>
            </a:r>
          </a:p>
          <a:p>
            <a:pPr algn="just"/>
            <a:r>
              <a:rPr lang="en-US" sz="1443" dirty="0">
                <a:latin typeface="+mn-lt"/>
              </a:rPr>
              <a:t>Mac. You can save your profile or have it </a:t>
            </a:r>
          </a:p>
          <a:p>
            <a:pPr algn="just"/>
            <a:r>
              <a:rPr lang="en-US" sz="1443" dirty="0">
                <a:latin typeface="+mn-lt"/>
              </a:rPr>
              <a:t>sent directly to Apple Support.</a:t>
            </a:r>
          </a:p>
          <a:p>
            <a:pPr algn="just"/>
            <a:endParaRPr lang="en-US" sz="1443" dirty="0">
              <a:latin typeface="+mn-lt"/>
            </a:endParaRPr>
          </a:p>
          <a:p>
            <a:pPr algn="just"/>
            <a:r>
              <a:rPr lang="en-US" sz="1443" dirty="0">
                <a:latin typeface="+mn-lt"/>
              </a:rPr>
              <a:t>You may also access </a:t>
            </a:r>
            <a:r>
              <a:rPr lang="en-US" sz="1443" b="1" dirty="0">
                <a:latin typeface="+mn-lt"/>
              </a:rPr>
              <a:t>System Information </a:t>
            </a:r>
            <a:r>
              <a:rPr lang="en-US" sz="1443" dirty="0">
                <a:latin typeface="+mn-lt"/>
              </a:rPr>
              <a:t>from </a:t>
            </a:r>
          </a:p>
          <a:p>
            <a:pPr algn="just"/>
            <a:r>
              <a:rPr lang="en-US" sz="1443" dirty="0">
                <a:latin typeface="+mn-lt"/>
              </a:rPr>
              <a:t></a:t>
            </a:r>
            <a:r>
              <a:rPr lang="en-US" sz="1443" b="1" dirty="0">
                <a:latin typeface="+mn-lt"/>
              </a:rPr>
              <a:t>Apple Logo &lt; About this Mac </a:t>
            </a:r>
          </a:p>
        </p:txBody>
      </p:sp>
    </p:spTree>
    <p:extLst>
      <p:ext uri="{BB962C8B-B14F-4D97-AF65-F5344CB8AC3E}">
        <p14:creationId xmlns:p14="http://schemas.microsoft.com/office/powerpoint/2010/main" val="3775479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2837-816E-C447-A21B-3FFE632DC432}"/>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CE85B166-6EE1-3648-BB24-148B2684A45F}"/>
              </a:ext>
            </a:extLst>
          </p:cNvPr>
          <p:cNvSpPr/>
          <p:nvPr/>
        </p:nvSpPr>
        <p:spPr>
          <a:xfrm>
            <a:off x="489905" y="1016532"/>
            <a:ext cx="938077" cy="346120"/>
          </a:xfrm>
          <a:prstGeom prst="rect">
            <a:avLst/>
          </a:prstGeom>
        </p:spPr>
        <p:txBody>
          <a:bodyPr wrap="none">
            <a:spAutoFit/>
          </a:bodyPr>
          <a:lstStyle/>
          <a:p>
            <a:r>
              <a:rPr lang="en-US" sz="1649" b="1" u="sng" dirty="0" err="1">
                <a:latin typeface="+mn-lt"/>
              </a:rPr>
              <a:t>XQuartz</a:t>
            </a:r>
            <a:endParaRPr lang="en-US" sz="1649" dirty="0">
              <a:latin typeface="+mn-lt"/>
            </a:endParaRPr>
          </a:p>
        </p:txBody>
      </p:sp>
      <p:sp>
        <p:nvSpPr>
          <p:cNvPr id="4" name="TextBox 3">
            <a:extLst>
              <a:ext uri="{FF2B5EF4-FFF2-40B4-BE49-F238E27FC236}">
                <a16:creationId xmlns:a16="http://schemas.microsoft.com/office/drawing/2014/main" id="{8E75DD5B-B27D-A143-8A05-23C004BED5E3}"/>
              </a:ext>
            </a:extLst>
          </p:cNvPr>
          <p:cNvSpPr txBox="1"/>
          <p:nvPr/>
        </p:nvSpPr>
        <p:spPr>
          <a:xfrm>
            <a:off x="412709" y="1365571"/>
            <a:ext cx="10972168" cy="3645100"/>
          </a:xfrm>
          <a:prstGeom prst="rect">
            <a:avLst/>
          </a:prstGeom>
          <a:noFill/>
        </p:spPr>
        <p:txBody>
          <a:bodyPr wrap="square" rtlCol="0">
            <a:spAutoFit/>
          </a:bodyPr>
          <a:lstStyle/>
          <a:p>
            <a:pPr algn="just"/>
            <a:r>
              <a:rPr lang="en-US" sz="1443" b="1" dirty="0" err="1">
                <a:latin typeface="+mn-lt"/>
              </a:rPr>
              <a:t>XQuartz</a:t>
            </a:r>
            <a:r>
              <a:rPr lang="en-US" sz="1443" b="1" dirty="0">
                <a:latin typeface="+mn-lt"/>
              </a:rPr>
              <a:t> </a:t>
            </a:r>
            <a:r>
              <a:rPr lang="en-US" sz="1443" dirty="0">
                <a:latin typeface="+mn-lt"/>
              </a:rPr>
              <a:t>is a open source utility which is required for Softoken II application. It can be </a:t>
            </a:r>
          </a:p>
          <a:p>
            <a:pPr algn="just"/>
            <a:r>
              <a:rPr lang="en-US" sz="1443" dirty="0">
                <a:latin typeface="+mn-lt"/>
              </a:rPr>
              <a:t>downloaded from here: </a:t>
            </a:r>
            <a:r>
              <a:rPr lang="en-US" sz="1443" dirty="0">
                <a:latin typeface="+mn-lt"/>
                <a:hlinkClick r:id="rId3"/>
              </a:rPr>
              <a:t>https://www.xquartz.org</a:t>
            </a:r>
            <a:endParaRPr lang="en-US" sz="1443" dirty="0">
              <a:latin typeface="+mn-lt"/>
            </a:endParaRPr>
          </a:p>
          <a:p>
            <a:pPr algn="just"/>
            <a:endParaRPr lang="en-US" sz="1443" dirty="0">
              <a:latin typeface="+mn-lt"/>
            </a:endParaRPr>
          </a:p>
          <a:p>
            <a:pPr algn="just"/>
            <a:r>
              <a:rPr lang="en-US" sz="1443" dirty="0">
                <a:latin typeface="+mn-lt"/>
              </a:rPr>
              <a:t>If there is any issue with </a:t>
            </a:r>
            <a:r>
              <a:rPr lang="en-US" sz="1443" b="1" dirty="0" err="1">
                <a:latin typeface="+mn-lt"/>
              </a:rPr>
              <a:t>XQuartz</a:t>
            </a:r>
            <a:r>
              <a:rPr lang="en-US" sz="1443" dirty="0">
                <a:latin typeface="+mn-lt"/>
              </a:rPr>
              <a:t> utility, then you may uninstall it by running these commands </a:t>
            </a:r>
          </a:p>
          <a:p>
            <a:pPr algn="just"/>
            <a:r>
              <a:rPr lang="en-US" sz="1443" dirty="0">
                <a:latin typeface="+mn-lt"/>
              </a:rPr>
              <a:t>on Terminal window.</a:t>
            </a:r>
          </a:p>
          <a:p>
            <a:pPr marL="369865"/>
            <a:r>
              <a:rPr lang="en-US" sz="1443" dirty="0" err="1">
                <a:latin typeface="+mn-lt"/>
              </a:rPr>
              <a:t>launchctl</a:t>
            </a:r>
            <a:r>
              <a:rPr lang="en-US" sz="1443" dirty="0">
                <a:latin typeface="+mn-lt"/>
              </a:rPr>
              <a:t> unload /Library/</a:t>
            </a:r>
            <a:r>
              <a:rPr lang="en-US" sz="1443" dirty="0" err="1">
                <a:latin typeface="+mn-lt"/>
              </a:rPr>
              <a:t>LaunchAgents</a:t>
            </a:r>
            <a:r>
              <a:rPr lang="en-US" sz="1443" dirty="0">
                <a:latin typeface="+mn-lt"/>
              </a:rPr>
              <a:t>/</a:t>
            </a:r>
            <a:r>
              <a:rPr lang="en-US" sz="1443" dirty="0" err="1">
                <a:latin typeface="+mn-lt"/>
              </a:rPr>
              <a:t>org.macosforge.xquartz.startx.plist</a:t>
            </a:r>
            <a:endParaRPr lang="en-US" sz="1443" dirty="0">
              <a:latin typeface="+mn-lt"/>
            </a:endParaRPr>
          </a:p>
          <a:p>
            <a:pPr marL="369865"/>
            <a:endParaRPr lang="en-US" sz="1443" dirty="0">
              <a:latin typeface="+mn-lt"/>
            </a:endParaRPr>
          </a:p>
          <a:p>
            <a:pPr marL="369865"/>
            <a:r>
              <a:rPr lang="en-US" sz="1443" dirty="0" err="1">
                <a:latin typeface="+mn-lt"/>
              </a:rPr>
              <a:t>sudo</a:t>
            </a:r>
            <a:r>
              <a:rPr lang="en-US" sz="1443" dirty="0">
                <a:latin typeface="+mn-lt"/>
              </a:rPr>
              <a:t> </a:t>
            </a:r>
            <a:r>
              <a:rPr lang="en-US" sz="1443" dirty="0" err="1">
                <a:latin typeface="+mn-lt"/>
              </a:rPr>
              <a:t>launchctl</a:t>
            </a:r>
            <a:r>
              <a:rPr lang="en-US" sz="1443" dirty="0">
                <a:latin typeface="+mn-lt"/>
              </a:rPr>
              <a:t> unload /Library/</a:t>
            </a:r>
            <a:r>
              <a:rPr lang="en-US" sz="1443" dirty="0" err="1">
                <a:latin typeface="+mn-lt"/>
              </a:rPr>
              <a:t>LaunchDaemons</a:t>
            </a:r>
            <a:r>
              <a:rPr lang="en-US" sz="1443" dirty="0">
                <a:latin typeface="+mn-lt"/>
              </a:rPr>
              <a:t>/</a:t>
            </a:r>
            <a:r>
              <a:rPr lang="en-US" sz="1443" dirty="0" err="1">
                <a:latin typeface="+mn-lt"/>
              </a:rPr>
              <a:t>org.macosforge.xquartz.privileged_startx.plist</a:t>
            </a:r>
            <a:endParaRPr lang="en-US" sz="1443" dirty="0">
              <a:latin typeface="+mn-lt"/>
            </a:endParaRPr>
          </a:p>
          <a:p>
            <a:pPr marL="369865"/>
            <a:endParaRPr lang="en-US" sz="1443" dirty="0">
              <a:latin typeface="+mn-lt"/>
            </a:endParaRPr>
          </a:p>
          <a:p>
            <a:pPr marL="369865"/>
            <a:r>
              <a:rPr lang="en-US" sz="1443" dirty="0" err="1">
                <a:latin typeface="+mn-lt"/>
              </a:rPr>
              <a:t>sudo</a:t>
            </a:r>
            <a:r>
              <a:rPr lang="en-US" sz="1443" dirty="0">
                <a:latin typeface="+mn-lt"/>
              </a:rPr>
              <a:t> </a:t>
            </a:r>
            <a:r>
              <a:rPr lang="en-US" sz="1443" dirty="0" err="1">
                <a:latin typeface="+mn-lt"/>
              </a:rPr>
              <a:t>rm</a:t>
            </a:r>
            <a:r>
              <a:rPr lang="en-US" sz="1443" dirty="0">
                <a:latin typeface="+mn-lt"/>
              </a:rPr>
              <a:t> -</a:t>
            </a:r>
            <a:r>
              <a:rPr lang="en-US" sz="1443" dirty="0" err="1">
                <a:latin typeface="+mn-lt"/>
              </a:rPr>
              <a:t>rf</a:t>
            </a:r>
            <a:r>
              <a:rPr lang="en-US" sz="1443" dirty="0">
                <a:latin typeface="+mn-lt"/>
              </a:rPr>
              <a:t> /opt/X11* /Library/Launch*/</a:t>
            </a:r>
            <a:r>
              <a:rPr lang="en-US" sz="1443" dirty="0" err="1">
                <a:latin typeface="+mn-lt"/>
              </a:rPr>
              <a:t>org.macosforge.xquartz</a:t>
            </a:r>
            <a:r>
              <a:rPr lang="en-US" sz="1443" dirty="0">
                <a:latin typeface="+mn-lt"/>
              </a:rPr>
              <a:t>.* /Applications/Utilities/</a:t>
            </a:r>
            <a:r>
              <a:rPr lang="en-US" sz="1443" dirty="0" err="1">
                <a:latin typeface="+mn-lt"/>
              </a:rPr>
              <a:t>XQuartz.app</a:t>
            </a:r>
            <a:r>
              <a:rPr lang="en-US" sz="1443" dirty="0">
                <a:latin typeface="+mn-lt"/>
              </a:rPr>
              <a:t> </a:t>
            </a:r>
          </a:p>
          <a:p>
            <a:pPr marL="369865"/>
            <a:r>
              <a:rPr lang="en-US" sz="1443" dirty="0">
                <a:latin typeface="+mn-lt"/>
              </a:rPr>
              <a:t>/</a:t>
            </a:r>
            <a:r>
              <a:rPr lang="en-US" sz="1443" dirty="0" err="1">
                <a:latin typeface="+mn-lt"/>
              </a:rPr>
              <a:t>etc</a:t>
            </a:r>
            <a:r>
              <a:rPr lang="en-US" sz="1443" dirty="0">
                <a:latin typeface="+mn-lt"/>
              </a:rPr>
              <a:t>/*</a:t>
            </a:r>
            <a:r>
              <a:rPr lang="en-US" sz="1443" dirty="0" err="1">
                <a:latin typeface="+mn-lt"/>
              </a:rPr>
              <a:t>paths.d</a:t>
            </a:r>
            <a:r>
              <a:rPr lang="en-US" sz="1443" dirty="0">
                <a:latin typeface="+mn-lt"/>
              </a:rPr>
              <a:t>/*Xquartz</a:t>
            </a:r>
          </a:p>
          <a:p>
            <a:pPr marL="369865"/>
            <a:endParaRPr lang="en-US" sz="1443" dirty="0">
              <a:latin typeface="+mn-lt"/>
            </a:endParaRPr>
          </a:p>
          <a:p>
            <a:pPr marL="369865"/>
            <a:r>
              <a:rPr lang="en-US" sz="1443" dirty="0" err="1">
                <a:latin typeface="+mn-lt"/>
              </a:rPr>
              <a:t>sudo</a:t>
            </a:r>
            <a:r>
              <a:rPr lang="en-US" sz="1443" dirty="0">
                <a:latin typeface="+mn-lt"/>
              </a:rPr>
              <a:t> </a:t>
            </a:r>
            <a:r>
              <a:rPr lang="en-US" sz="1443" dirty="0" err="1">
                <a:latin typeface="+mn-lt"/>
              </a:rPr>
              <a:t>pkgutil</a:t>
            </a:r>
            <a:r>
              <a:rPr lang="en-US" sz="1443" dirty="0">
                <a:latin typeface="+mn-lt"/>
              </a:rPr>
              <a:t> --forget </a:t>
            </a:r>
            <a:r>
              <a:rPr lang="en-US" sz="1443" dirty="0" err="1">
                <a:latin typeface="+mn-lt"/>
              </a:rPr>
              <a:t>org.macosforge.xquartz.pkg</a:t>
            </a:r>
            <a:endParaRPr lang="en-US" sz="1443" dirty="0">
              <a:latin typeface="+mn-lt"/>
            </a:endParaRPr>
          </a:p>
          <a:p>
            <a:pPr fontAlgn="base"/>
            <a:endParaRPr lang="en-US" sz="1443" dirty="0">
              <a:latin typeface="+mn-lt"/>
            </a:endParaRPr>
          </a:p>
          <a:p>
            <a:pPr fontAlgn="base"/>
            <a:r>
              <a:rPr lang="en-US" sz="1443" dirty="0">
                <a:latin typeface="+mn-lt"/>
              </a:rPr>
              <a:t>You may also refer this link (Manually uninstall </a:t>
            </a:r>
            <a:r>
              <a:rPr lang="en-US" sz="1443" dirty="0" err="1">
                <a:latin typeface="+mn-lt"/>
              </a:rPr>
              <a:t>XQuartz</a:t>
            </a:r>
            <a:r>
              <a:rPr lang="en-US" sz="1443" dirty="0">
                <a:latin typeface="+mn-lt"/>
              </a:rPr>
              <a:t> X11 step by step) : </a:t>
            </a:r>
          </a:p>
          <a:p>
            <a:pPr fontAlgn="base"/>
            <a:r>
              <a:rPr lang="en-US" sz="1443" dirty="0">
                <a:latin typeface="+mn-lt"/>
                <a:hlinkClick r:id="rId4"/>
              </a:rPr>
              <a:t>https://www.uninstallmacapp.com/xquartz-x11-removal.html</a:t>
            </a:r>
            <a:endParaRPr lang="en-US" sz="1443" dirty="0">
              <a:latin typeface="+mn-lt"/>
            </a:endParaRPr>
          </a:p>
        </p:txBody>
      </p:sp>
    </p:spTree>
    <p:extLst>
      <p:ext uri="{BB962C8B-B14F-4D97-AF65-F5344CB8AC3E}">
        <p14:creationId xmlns:p14="http://schemas.microsoft.com/office/powerpoint/2010/main" val="5798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9081-0757-E447-991C-5C465DC7C7A1}"/>
              </a:ext>
            </a:extLst>
          </p:cNvPr>
          <p:cNvSpPr>
            <a:spLocks noGrp="1"/>
          </p:cNvSpPr>
          <p:nvPr>
            <p:ph type="title"/>
          </p:nvPr>
        </p:nvSpPr>
        <p:spPr/>
        <p:txBody>
          <a:bodyPr/>
          <a:lstStyle/>
          <a:p>
            <a:pPr algn="ctr"/>
            <a:r>
              <a:rPr lang="en-US" dirty="0"/>
              <a:t>Essential Applications and Utilities</a:t>
            </a:r>
          </a:p>
        </p:txBody>
      </p:sp>
      <p:sp>
        <p:nvSpPr>
          <p:cNvPr id="3" name="Rectangle 2">
            <a:extLst>
              <a:ext uri="{FF2B5EF4-FFF2-40B4-BE49-F238E27FC236}">
                <a16:creationId xmlns:a16="http://schemas.microsoft.com/office/drawing/2014/main" id="{EEE31350-5A0F-074C-9D72-15FDF75F9607}"/>
              </a:ext>
            </a:extLst>
          </p:cNvPr>
          <p:cNvSpPr/>
          <p:nvPr/>
        </p:nvSpPr>
        <p:spPr>
          <a:xfrm>
            <a:off x="489902" y="1032398"/>
            <a:ext cx="1699504" cy="346120"/>
          </a:xfrm>
          <a:prstGeom prst="rect">
            <a:avLst/>
          </a:prstGeom>
        </p:spPr>
        <p:txBody>
          <a:bodyPr wrap="none">
            <a:spAutoFit/>
          </a:bodyPr>
          <a:lstStyle/>
          <a:p>
            <a:r>
              <a:rPr lang="en-US" sz="1649" b="1" u="sng" dirty="0">
                <a:latin typeface="+mn-lt"/>
              </a:rPr>
              <a:t>MS Office 2016</a:t>
            </a:r>
          </a:p>
        </p:txBody>
      </p:sp>
      <p:sp>
        <p:nvSpPr>
          <p:cNvPr id="4" name="TextBox 3">
            <a:extLst>
              <a:ext uri="{FF2B5EF4-FFF2-40B4-BE49-F238E27FC236}">
                <a16:creationId xmlns:a16="http://schemas.microsoft.com/office/drawing/2014/main" id="{7DC3E27D-A9A6-BD4F-821F-18CE078E11BE}"/>
              </a:ext>
            </a:extLst>
          </p:cNvPr>
          <p:cNvSpPr txBox="1"/>
          <p:nvPr/>
        </p:nvSpPr>
        <p:spPr>
          <a:xfrm>
            <a:off x="489905" y="1381436"/>
            <a:ext cx="10811828" cy="3645100"/>
          </a:xfrm>
          <a:prstGeom prst="rect">
            <a:avLst/>
          </a:prstGeom>
          <a:noFill/>
        </p:spPr>
        <p:txBody>
          <a:bodyPr wrap="square" rtlCol="0">
            <a:spAutoFit/>
          </a:bodyPr>
          <a:lstStyle/>
          <a:p>
            <a:pPr algn="just"/>
            <a:r>
              <a:rPr lang="en-US" sz="1443" b="1" dirty="0">
                <a:latin typeface="+mn-lt"/>
              </a:rPr>
              <a:t>MS Office 2016 </a:t>
            </a:r>
            <a:r>
              <a:rPr lang="en-US" sz="1443" dirty="0">
                <a:latin typeface="+mn-lt"/>
              </a:rPr>
              <a:t>comes up with bundled applications as Word, Excel, Power Point, OneNote and </a:t>
            </a:r>
          </a:p>
          <a:p>
            <a:pPr algn="just"/>
            <a:r>
              <a:rPr lang="en-US" sz="1443" dirty="0">
                <a:latin typeface="+mn-lt"/>
              </a:rPr>
              <a:t>Outlook. Outlook is an application where E-mail, Calendars, Contacts, Tasks, Notes features are integrated</a:t>
            </a:r>
          </a:p>
          <a:p>
            <a:pPr algn="just"/>
            <a:r>
              <a:rPr lang="en-US" sz="1443" dirty="0">
                <a:latin typeface="+mn-lt"/>
              </a:rPr>
              <a:t> on a single platform. Also there is a Propose New Time feature, the ability to see calendars side by side, </a:t>
            </a:r>
          </a:p>
          <a:p>
            <a:pPr algn="just"/>
            <a:r>
              <a:rPr lang="en-US" sz="1443" dirty="0">
                <a:latin typeface="+mn-lt"/>
              </a:rPr>
              <a:t>and a weather forecast in the calendar view of Outlook.</a:t>
            </a:r>
          </a:p>
          <a:p>
            <a:pPr algn="just"/>
            <a:endParaRPr lang="en-US" sz="1443" dirty="0">
              <a:latin typeface="+mn-lt"/>
            </a:endParaRPr>
          </a:p>
          <a:p>
            <a:pPr algn="just"/>
            <a:r>
              <a:rPr lang="en-US" sz="1443" b="1" dirty="0">
                <a:latin typeface="+mn-lt"/>
              </a:rPr>
              <a:t>Outlook 2016 </a:t>
            </a:r>
            <a:r>
              <a:rPr lang="en-US" sz="1443" dirty="0">
                <a:latin typeface="+mn-lt"/>
              </a:rPr>
              <a:t>can efficiently handle large amount of data without any issues. This is being used in </a:t>
            </a:r>
          </a:p>
          <a:p>
            <a:pPr algn="just"/>
            <a:r>
              <a:rPr lang="en-US" sz="1443" dirty="0">
                <a:latin typeface="+mn-lt"/>
              </a:rPr>
              <a:t>Cisco as e-mail clients on both Mac and Windows platforms. For creating a Outlook 2016 </a:t>
            </a:r>
          </a:p>
          <a:p>
            <a:pPr algn="just"/>
            <a:r>
              <a:rPr lang="en-US" sz="1443" dirty="0">
                <a:latin typeface="+mn-lt"/>
              </a:rPr>
              <a:t>Profile on Mac, refer: </a:t>
            </a:r>
            <a:r>
              <a:rPr lang="en-US" sz="1443" dirty="0">
                <a:latin typeface="+mn-lt"/>
                <a:hlinkClick r:id="rId3"/>
              </a:rPr>
              <a:t>Outlook 2016 MAC  </a:t>
            </a:r>
            <a:endParaRPr lang="en-US" sz="1443" dirty="0">
              <a:latin typeface="+mn-lt"/>
            </a:endParaRPr>
          </a:p>
          <a:p>
            <a:pPr algn="just"/>
            <a:endParaRPr lang="en-US" sz="1443" dirty="0">
              <a:latin typeface="+mn-lt"/>
            </a:endParaRPr>
          </a:p>
          <a:p>
            <a:pPr algn="just"/>
            <a:r>
              <a:rPr lang="en-US" sz="1443" dirty="0">
                <a:latin typeface="+mn-lt"/>
              </a:rPr>
              <a:t>You may also follow this article, </a:t>
            </a:r>
            <a:r>
              <a:rPr lang="en-US" sz="1443" dirty="0">
                <a:latin typeface="+mn-lt"/>
                <a:hlinkClick r:id="rId4"/>
              </a:rPr>
              <a:t>Email Account </a:t>
            </a:r>
            <a:r>
              <a:rPr lang="en-US" sz="1443" dirty="0">
                <a:latin typeface="+mn-lt"/>
              </a:rPr>
              <a:t> to remove and re-add the Cisco Exchange account on Outlook 2016.</a:t>
            </a:r>
          </a:p>
          <a:p>
            <a:pPr algn="just"/>
            <a:endParaRPr lang="en-US" sz="1443" dirty="0">
              <a:latin typeface="+mn-lt"/>
            </a:endParaRPr>
          </a:p>
          <a:p>
            <a:pPr algn="just"/>
            <a:r>
              <a:rPr lang="en-US" sz="1443" dirty="0">
                <a:latin typeface="+mn-lt"/>
              </a:rPr>
              <a:t>In Word, there is a new Design tab, an Insights feature, which is powered by Bing, and real-time </a:t>
            </a:r>
          </a:p>
          <a:p>
            <a:pPr algn="just"/>
            <a:r>
              <a:rPr lang="en-US" sz="1443" dirty="0">
                <a:latin typeface="+mn-lt"/>
              </a:rPr>
              <a:t>co-authoring. In Excel, there is a Recommended Charts feature, and PivotTable Slicers. In PowerPoint, </a:t>
            </a:r>
          </a:p>
          <a:p>
            <a:pPr algn="just"/>
            <a:r>
              <a:rPr lang="en-US" sz="1443" dirty="0">
                <a:latin typeface="+mn-lt"/>
              </a:rPr>
              <a:t>there are theme variants, which provide different color schemes for a theme. </a:t>
            </a:r>
          </a:p>
          <a:p>
            <a:pPr algn="just"/>
            <a:endParaRPr lang="en-US" sz="1443" dirty="0">
              <a:latin typeface="+mn-lt"/>
            </a:endParaRPr>
          </a:p>
          <a:p>
            <a:pPr algn="just"/>
            <a:r>
              <a:rPr lang="en-US" sz="1443" dirty="0">
                <a:latin typeface="+mn-lt"/>
              </a:rPr>
              <a:t>For more information about Outlook, refer: </a:t>
            </a:r>
            <a:r>
              <a:rPr lang="en-US" sz="1443" dirty="0">
                <a:latin typeface="+mn-lt"/>
                <a:hlinkClick r:id="rId5"/>
              </a:rPr>
              <a:t>Email and Calendaring Services</a:t>
            </a:r>
            <a:endParaRPr lang="en-US" sz="1443" dirty="0">
              <a:latin typeface="+mn-lt"/>
            </a:endParaRPr>
          </a:p>
        </p:txBody>
      </p:sp>
    </p:spTree>
    <p:extLst>
      <p:ext uri="{BB962C8B-B14F-4D97-AF65-F5344CB8AC3E}">
        <p14:creationId xmlns:p14="http://schemas.microsoft.com/office/powerpoint/2010/main" val="779633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8B06-0891-AB42-A657-2F14578DCEEF}"/>
              </a:ext>
            </a:extLst>
          </p:cNvPr>
          <p:cNvSpPr>
            <a:spLocks noGrp="1"/>
          </p:cNvSpPr>
          <p:nvPr>
            <p:ph type="title"/>
          </p:nvPr>
        </p:nvSpPr>
        <p:spPr/>
        <p:txBody>
          <a:bodyPr/>
          <a:lstStyle/>
          <a:p>
            <a:pPr algn="ctr"/>
            <a:r>
              <a:rPr lang="en-US" sz="2474" dirty="0"/>
              <a:t>Essential Applications and Utilities</a:t>
            </a:r>
          </a:p>
        </p:txBody>
      </p:sp>
      <p:sp>
        <p:nvSpPr>
          <p:cNvPr id="4" name="Rectangle 3">
            <a:extLst>
              <a:ext uri="{FF2B5EF4-FFF2-40B4-BE49-F238E27FC236}">
                <a16:creationId xmlns:a16="http://schemas.microsoft.com/office/drawing/2014/main" id="{B07D54DB-59F2-3F46-90BF-5C972A3D1E79}"/>
              </a:ext>
            </a:extLst>
          </p:cNvPr>
          <p:cNvSpPr/>
          <p:nvPr/>
        </p:nvSpPr>
        <p:spPr>
          <a:xfrm>
            <a:off x="489904" y="1032398"/>
            <a:ext cx="1955985" cy="346120"/>
          </a:xfrm>
          <a:prstGeom prst="rect">
            <a:avLst/>
          </a:prstGeom>
        </p:spPr>
        <p:txBody>
          <a:bodyPr wrap="none">
            <a:spAutoFit/>
          </a:bodyPr>
          <a:lstStyle/>
          <a:p>
            <a:r>
              <a:rPr lang="en-US" sz="1649" b="1" u="sng" dirty="0">
                <a:latin typeface="+mn-lt"/>
              </a:rPr>
              <a:t>Cisco AnyConnect</a:t>
            </a:r>
          </a:p>
        </p:txBody>
      </p:sp>
      <p:sp>
        <p:nvSpPr>
          <p:cNvPr id="5" name="TextBox 4">
            <a:extLst>
              <a:ext uri="{FF2B5EF4-FFF2-40B4-BE49-F238E27FC236}">
                <a16:creationId xmlns:a16="http://schemas.microsoft.com/office/drawing/2014/main" id="{F6DE308A-080D-BB42-8505-D399E48CBC7D}"/>
              </a:ext>
            </a:extLst>
          </p:cNvPr>
          <p:cNvSpPr txBox="1"/>
          <p:nvPr/>
        </p:nvSpPr>
        <p:spPr>
          <a:xfrm>
            <a:off x="489904" y="1381439"/>
            <a:ext cx="10487768" cy="3132845"/>
          </a:xfrm>
          <a:prstGeom prst="rect">
            <a:avLst/>
          </a:prstGeom>
          <a:noFill/>
        </p:spPr>
        <p:txBody>
          <a:bodyPr wrap="square" rtlCol="0">
            <a:spAutoFit/>
          </a:bodyPr>
          <a:lstStyle/>
          <a:p>
            <a:pPr algn="just"/>
            <a:r>
              <a:rPr lang="en-US" sz="1443" b="1" dirty="0">
                <a:latin typeface="+mn-lt"/>
              </a:rPr>
              <a:t>Cisco AnyConnect </a:t>
            </a:r>
            <a:r>
              <a:rPr lang="en-US" sz="1443" dirty="0">
                <a:latin typeface="+mn-lt"/>
              </a:rPr>
              <a:t>is the application which helps to setup the VPN on external network. Now supports </a:t>
            </a:r>
          </a:p>
          <a:p>
            <a:pPr algn="just"/>
            <a:r>
              <a:rPr lang="en-US" sz="1443" dirty="0">
                <a:latin typeface="+mn-lt"/>
              </a:rPr>
              <a:t>2 profiles, which will use a different protocol for their connections. When opening the drop down </a:t>
            </a:r>
          </a:p>
          <a:p>
            <a:pPr algn="just"/>
            <a:r>
              <a:rPr lang="en-US" sz="1443" dirty="0">
                <a:latin typeface="+mn-lt"/>
              </a:rPr>
              <a:t>menu to choose a connection you should see each of the 14 global sites listed twice as "Site - SSL" </a:t>
            </a:r>
          </a:p>
          <a:p>
            <a:pPr algn="just"/>
            <a:r>
              <a:rPr lang="en-US" sz="1443" dirty="0">
                <a:latin typeface="+mn-lt"/>
              </a:rPr>
              <a:t>and "Site - IPSec". If the client only shows one type of connection you can reinstall the client from </a:t>
            </a:r>
          </a:p>
          <a:p>
            <a:pPr algn="just"/>
            <a:r>
              <a:rPr lang="en-US" sz="1443" dirty="0">
                <a:latin typeface="+mn-lt"/>
              </a:rPr>
              <a:t>the standard setup instructions which will install both profiles along with the latest version of AnyConnect</a:t>
            </a:r>
          </a:p>
          <a:p>
            <a:pPr algn="just"/>
            <a:r>
              <a:rPr lang="en-US" sz="1443" dirty="0">
                <a:latin typeface="+mn-lt"/>
              </a:rPr>
              <a:t>available from IT. Some users may find that one profile (CRDC, if they have configured separately) or </a:t>
            </a:r>
          </a:p>
          <a:p>
            <a:pPr algn="just"/>
            <a:r>
              <a:rPr lang="en-US" sz="1443" dirty="0">
                <a:latin typeface="+mn-lt"/>
              </a:rPr>
              <a:t>the other works better on a particular network, and some customer sites Firewall rules may only</a:t>
            </a:r>
          </a:p>
          <a:p>
            <a:pPr algn="just"/>
            <a:r>
              <a:rPr lang="en-US" sz="1443" dirty="0">
                <a:latin typeface="+mn-lt"/>
              </a:rPr>
              <a:t>allow one type of connection. There are no restrictions from the Cisco side on which profile the </a:t>
            </a:r>
          </a:p>
          <a:p>
            <a:pPr algn="just"/>
            <a:r>
              <a:rPr lang="en-US" sz="1443" dirty="0">
                <a:latin typeface="+mn-lt"/>
              </a:rPr>
              <a:t>users\ select. They are free to use whichever works best for their setup.</a:t>
            </a:r>
            <a:endParaRPr lang="en-US" sz="1443" b="1" dirty="0">
              <a:latin typeface="+mn-lt"/>
            </a:endParaRPr>
          </a:p>
          <a:p>
            <a:pPr algn="just"/>
            <a:endParaRPr lang="en-US" sz="1443" b="1" dirty="0">
              <a:latin typeface="+mn-lt"/>
            </a:endParaRPr>
          </a:p>
          <a:p>
            <a:pPr algn="just">
              <a:spcBef>
                <a:spcPts val="618"/>
              </a:spcBef>
            </a:pPr>
            <a:r>
              <a:rPr lang="en-US" sz="1443" dirty="0">
                <a:latin typeface="+mn-lt"/>
              </a:rPr>
              <a:t>For more information please refer:</a:t>
            </a:r>
          </a:p>
          <a:p>
            <a:pPr algn="just">
              <a:spcBef>
                <a:spcPts val="618"/>
              </a:spcBef>
            </a:pPr>
            <a:r>
              <a:rPr lang="en-US" sz="1443" dirty="0">
                <a:latin typeface="+mn-lt"/>
                <a:hlinkClick r:id="rId3"/>
              </a:rPr>
              <a:t>https://apps.na.collabserv.com/wikis/home?lang=en-us#!/wiki/Wadedadedb802_4c25_b220_97754521da15/page/AnyConnect%20Self-Help</a:t>
            </a:r>
            <a:r>
              <a:rPr lang="en-US" sz="1443" dirty="0">
                <a:latin typeface="+mn-lt"/>
              </a:rPr>
              <a:t> </a:t>
            </a:r>
          </a:p>
        </p:txBody>
      </p:sp>
    </p:spTree>
    <p:extLst>
      <p:ext uri="{BB962C8B-B14F-4D97-AF65-F5344CB8AC3E}">
        <p14:creationId xmlns:p14="http://schemas.microsoft.com/office/powerpoint/2010/main" val="1140730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426D-0432-3941-9830-85DF0B9DAA60}"/>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4A76F691-CBF6-0F43-BBA0-E68F232BD27C}"/>
              </a:ext>
            </a:extLst>
          </p:cNvPr>
          <p:cNvSpPr/>
          <p:nvPr/>
        </p:nvSpPr>
        <p:spPr>
          <a:xfrm>
            <a:off x="489904" y="1032398"/>
            <a:ext cx="2630848" cy="346120"/>
          </a:xfrm>
          <a:prstGeom prst="rect">
            <a:avLst/>
          </a:prstGeom>
        </p:spPr>
        <p:txBody>
          <a:bodyPr wrap="none">
            <a:spAutoFit/>
          </a:bodyPr>
          <a:lstStyle/>
          <a:p>
            <a:r>
              <a:rPr lang="en-US" sz="1649" b="1" u="sng" dirty="0">
                <a:latin typeface="+mn-lt"/>
              </a:rPr>
              <a:t>Softoken II &amp; MobilePASS</a:t>
            </a:r>
          </a:p>
        </p:txBody>
      </p:sp>
      <p:sp>
        <p:nvSpPr>
          <p:cNvPr id="4" name="TextBox 3">
            <a:extLst>
              <a:ext uri="{FF2B5EF4-FFF2-40B4-BE49-F238E27FC236}">
                <a16:creationId xmlns:a16="http://schemas.microsoft.com/office/drawing/2014/main" id="{887CB9CC-FB8F-0C41-8848-869784FA3A6E}"/>
              </a:ext>
            </a:extLst>
          </p:cNvPr>
          <p:cNvSpPr txBox="1"/>
          <p:nvPr/>
        </p:nvSpPr>
        <p:spPr>
          <a:xfrm>
            <a:off x="396413" y="1381439"/>
            <a:ext cx="10576148" cy="3423053"/>
          </a:xfrm>
          <a:prstGeom prst="rect">
            <a:avLst/>
          </a:prstGeom>
          <a:noFill/>
        </p:spPr>
        <p:txBody>
          <a:bodyPr wrap="square" rtlCol="0">
            <a:spAutoFit/>
          </a:bodyPr>
          <a:lstStyle/>
          <a:p>
            <a:pPr algn="just"/>
            <a:r>
              <a:rPr lang="en-US" sz="1443" b="1" dirty="0">
                <a:latin typeface="+mn-lt"/>
              </a:rPr>
              <a:t>Softoken II </a:t>
            </a:r>
            <a:r>
              <a:rPr lang="en-US" sz="1443" dirty="0">
                <a:latin typeface="+mn-lt"/>
              </a:rPr>
              <a:t>and </a:t>
            </a:r>
            <a:r>
              <a:rPr lang="en-US" sz="1443" b="1" dirty="0">
                <a:latin typeface="+mn-lt"/>
              </a:rPr>
              <a:t>MobilePASS </a:t>
            </a:r>
            <a:r>
              <a:rPr lang="en-US" sz="1443" dirty="0">
                <a:latin typeface="+mn-lt"/>
              </a:rPr>
              <a:t>are the two different methods to generate passcode to establish VPN </a:t>
            </a:r>
          </a:p>
          <a:p>
            <a:pPr algn="just"/>
            <a:r>
              <a:rPr lang="en-US" sz="1443" dirty="0">
                <a:latin typeface="+mn-lt"/>
              </a:rPr>
              <a:t>connection through Cisco AnyConnect application. Softoken II has a dependency on </a:t>
            </a:r>
            <a:r>
              <a:rPr lang="en-US" sz="1443" dirty="0" err="1">
                <a:latin typeface="+mn-lt"/>
              </a:rPr>
              <a:t>XQuartz</a:t>
            </a:r>
            <a:r>
              <a:rPr lang="en-US" sz="1443" dirty="0">
                <a:latin typeface="+mn-lt"/>
              </a:rPr>
              <a:t> (X11) </a:t>
            </a:r>
          </a:p>
          <a:p>
            <a:pPr algn="just"/>
            <a:r>
              <a:rPr lang="en-US" sz="1443" dirty="0">
                <a:latin typeface="+mn-lt"/>
              </a:rPr>
              <a:t>application as it helps to initialize the Softoken II during rekey process. If </a:t>
            </a:r>
            <a:r>
              <a:rPr lang="en-US" sz="1443" dirty="0" err="1">
                <a:latin typeface="+mn-lt"/>
              </a:rPr>
              <a:t>XQuartz</a:t>
            </a:r>
            <a:r>
              <a:rPr lang="en-US" sz="1443" dirty="0">
                <a:latin typeface="+mn-lt"/>
              </a:rPr>
              <a:t> is not up to date or it has </a:t>
            </a:r>
          </a:p>
          <a:p>
            <a:pPr algn="just"/>
            <a:r>
              <a:rPr lang="en-US" sz="1443" dirty="0">
                <a:latin typeface="+mn-lt"/>
              </a:rPr>
              <a:t>some issue; then it won’t pop-up the new PIN window while reinitializing the token file on Softoken II. If </a:t>
            </a:r>
          </a:p>
          <a:p>
            <a:pPr algn="just"/>
            <a:r>
              <a:rPr lang="en-US" sz="1443" dirty="0">
                <a:latin typeface="+mn-lt"/>
              </a:rPr>
              <a:t>Softoken II doesn't reinitialize after multiple attempts even though </a:t>
            </a:r>
            <a:r>
              <a:rPr lang="en-US" sz="1443" dirty="0" err="1">
                <a:latin typeface="+mn-lt"/>
              </a:rPr>
              <a:t>XQuartz</a:t>
            </a:r>
            <a:r>
              <a:rPr lang="en-US" sz="1443" dirty="0">
                <a:latin typeface="+mn-lt"/>
              </a:rPr>
              <a:t>, then help the user to migrate </a:t>
            </a:r>
          </a:p>
          <a:p>
            <a:pPr algn="just"/>
            <a:r>
              <a:rPr lang="en-US" sz="1443" dirty="0">
                <a:latin typeface="+mn-lt"/>
              </a:rPr>
              <a:t>to MobilePASS. For more information, refer </a:t>
            </a:r>
            <a:r>
              <a:rPr lang="en-US" sz="1443" dirty="0">
                <a:latin typeface="+mn-lt"/>
                <a:hlinkClick r:id="rId3"/>
              </a:rPr>
              <a:t>Softoken Initialize</a:t>
            </a:r>
            <a:endParaRPr lang="en-US" sz="1443" dirty="0">
              <a:latin typeface="+mn-lt"/>
            </a:endParaRPr>
          </a:p>
          <a:p>
            <a:pPr algn="just"/>
            <a:endParaRPr lang="en-US" sz="1443" dirty="0">
              <a:latin typeface="+mn-lt"/>
            </a:endParaRPr>
          </a:p>
          <a:p>
            <a:pPr algn="just"/>
            <a:r>
              <a:rPr lang="en-US" sz="1443" b="1" dirty="0">
                <a:latin typeface="+mn-lt"/>
              </a:rPr>
              <a:t>MobilePASS </a:t>
            </a:r>
            <a:r>
              <a:rPr lang="en-US" sz="1443" dirty="0">
                <a:latin typeface="+mn-lt"/>
              </a:rPr>
              <a:t>applications can be downloaded from App Store on Mac or on any Android/iOS devices. </a:t>
            </a:r>
          </a:p>
          <a:p>
            <a:pPr algn="just"/>
            <a:r>
              <a:rPr lang="en-US" sz="1443" dirty="0">
                <a:latin typeface="+mn-lt"/>
              </a:rPr>
              <a:t>Then order “Convert Token Type” from Cisco </a:t>
            </a:r>
            <a:r>
              <a:rPr lang="en-US" sz="1443" dirty="0" err="1">
                <a:latin typeface="+mn-lt"/>
              </a:rPr>
              <a:t>eStore</a:t>
            </a:r>
            <a:r>
              <a:rPr lang="en-US" sz="1443" dirty="0">
                <a:latin typeface="+mn-lt"/>
              </a:rPr>
              <a:t> and convert to MobilePASS and follow the instructions </a:t>
            </a:r>
          </a:p>
          <a:p>
            <a:pPr algn="just"/>
            <a:r>
              <a:rPr lang="en-US" sz="1443" dirty="0">
                <a:latin typeface="+mn-lt"/>
              </a:rPr>
              <a:t>to activate it. You may even order “Reactivate MobilePASS” to recreate the token based passcode. </a:t>
            </a:r>
          </a:p>
          <a:p>
            <a:pPr algn="just"/>
            <a:r>
              <a:rPr lang="en-US" sz="1443" dirty="0">
                <a:latin typeface="+mn-lt"/>
              </a:rPr>
              <a:t>For more information, refer </a:t>
            </a:r>
            <a:r>
              <a:rPr lang="en-US" sz="1443" dirty="0">
                <a:latin typeface="+mn-lt"/>
                <a:hlinkClick r:id="rId4"/>
              </a:rPr>
              <a:t>MobilePass</a:t>
            </a:r>
            <a:endParaRPr lang="en-US" sz="1443" dirty="0">
              <a:latin typeface="+mn-lt"/>
            </a:endParaRPr>
          </a:p>
          <a:p>
            <a:pPr algn="just"/>
            <a:endParaRPr lang="en-US" sz="1443" dirty="0">
              <a:latin typeface="+mn-lt"/>
            </a:endParaRPr>
          </a:p>
          <a:p>
            <a:pPr algn="just"/>
            <a:r>
              <a:rPr lang="en-US" sz="1443" b="1" dirty="0">
                <a:latin typeface="+mn-lt"/>
              </a:rPr>
              <a:t>NOTE: </a:t>
            </a:r>
            <a:r>
              <a:rPr lang="en-US" sz="1443" dirty="0">
                <a:latin typeface="+mn-lt"/>
              </a:rPr>
              <a:t>Make sure that user enters the MobilePASS pin carefully as it jumps to the next screen as </a:t>
            </a:r>
          </a:p>
          <a:p>
            <a:pPr algn="just"/>
            <a:r>
              <a:rPr lang="en-US" sz="1443" dirty="0">
                <a:latin typeface="+mn-lt"/>
              </a:rPr>
              <a:t>soon as user’s enters the 8</a:t>
            </a:r>
            <a:r>
              <a:rPr lang="en-US" sz="1443" baseline="30000" dirty="0">
                <a:latin typeface="+mn-lt"/>
              </a:rPr>
              <a:t>th</a:t>
            </a:r>
            <a:r>
              <a:rPr lang="en-US" sz="1443" dirty="0">
                <a:latin typeface="+mn-lt"/>
              </a:rPr>
              <a:t> character and there is no option to correct it after typing the 8</a:t>
            </a:r>
            <a:r>
              <a:rPr lang="en-US" sz="1443" baseline="30000" dirty="0">
                <a:latin typeface="+mn-lt"/>
              </a:rPr>
              <a:t>th</a:t>
            </a:r>
            <a:r>
              <a:rPr lang="en-US" sz="1443" dirty="0">
                <a:latin typeface="+mn-lt"/>
              </a:rPr>
              <a:t> character.</a:t>
            </a:r>
            <a:endParaRPr lang="en-US" sz="1443" b="1" dirty="0">
              <a:latin typeface="+mn-lt"/>
            </a:endParaRPr>
          </a:p>
          <a:p>
            <a:pPr algn="just"/>
            <a:endParaRPr lang="en-US" sz="1443" b="1" dirty="0">
              <a:latin typeface="+mn-lt"/>
            </a:endParaRPr>
          </a:p>
        </p:txBody>
      </p:sp>
    </p:spTree>
    <p:extLst>
      <p:ext uri="{BB962C8B-B14F-4D97-AF65-F5344CB8AC3E}">
        <p14:creationId xmlns:p14="http://schemas.microsoft.com/office/powerpoint/2010/main" val="2012340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0297-1313-174A-B875-B34346FA12B0}"/>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9797D7DD-EB7A-F34E-B1D0-DECBF48C151A}"/>
              </a:ext>
            </a:extLst>
          </p:cNvPr>
          <p:cNvSpPr/>
          <p:nvPr/>
        </p:nvSpPr>
        <p:spPr>
          <a:xfrm>
            <a:off x="703303" y="1016532"/>
            <a:ext cx="1649811" cy="346120"/>
          </a:xfrm>
          <a:prstGeom prst="rect">
            <a:avLst/>
          </a:prstGeom>
        </p:spPr>
        <p:txBody>
          <a:bodyPr wrap="none">
            <a:spAutoFit/>
          </a:bodyPr>
          <a:lstStyle/>
          <a:p>
            <a:r>
              <a:rPr lang="en-US" sz="1649" b="1" u="sng" dirty="0">
                <a:latin typeface="+mn-lt"/>
              </a:rPr>
              <a:t>VMware Fusion</a:t>
            </a:r>
          </a:p>
        </p:txBody>
      </p:sp>
      <p:sp>
        <p:nvSpPr>
          <p:cNvPr id="4" name="TextBox 3">
            <a:extLst>
              <a:ext uri="{FF2B5EF4-FFF2-40B4-BE49-F238E27FC236}">
                <a16:creationId xmlns:a16="http://schemas.microsoft.com/office/drawing/2014/main" id="{DF023D68-FB18-E94F-8393-CA6B9B739DE5}"/>
              </a:ext>
            </a:extLst>
          </p:cNvPr>
          <p:cNvSpPr txBox="1"/>
          <p:nvPr/>
        </p:nvSpPr>
        <p:spPr>
          <a:xfrm>
            <a:off x="489904" y="1365573"/>
            <a:ext cx="10620338" cy="3201004"/>
          </a:xfrm>
          <a:prstGeom prst="rect">
            <a:avLst/>
          </a:prstGeom>
          <a:noFill/>
        </p:spPr>
        <p:txBody>
          <a:bodyPr wrap="square" rtlCol="0">
            <a:spAutoFit/>
          </a:bodyPr>
          <a:lstStyle/>
          <a:p>
            <a:pPr algn="just"/>
            <a:r>
              <a:rPr lang="en-US" sz="1443" b="1" dirty="0">
                <a:latin typeface="+mn-lt"/>
              </a:rPr>
              <a:t>VMware Fusion </a:t>
            </a:r>
            <a:r>
              <a:rPr lang="en-US" sz="1443" dirty="0">
                <a:latin typeface="+mn-lt"/>
              </a:rPr>
              <a:t>helps to virtualize Windows 10 on Mac OS X to access all Windows based applications </a:t>
            </a:r>
          </a:p>
          <a:p>
            <a:pPr algn="just"/>
            <a:r>
              <a:rPr lang="en-US" sz="1443" dirty="0">
                <a:latin typeface="+mn-lt"/>
              </a:rPr>
              <a:t>and files. </a:t>
            </a:r>
          </a:p>
          <a:p>
            <a:pPr algn="just"/>
            <a:endParaRPr lang="en-US" sz="1443" dirty="0">
              <a:latin typeface="+mn-lt"/>
            </a:endParaRPr>
          </a:p>
          <a:p>
            <a:pPr algn="just"/>
            <a:r>
              <a:rPr lang="en-US" sz="1443" dirty="0">
                <a:latin typeface="+mn-lt"/>
              </a:rPr>
              <a:t>To view or access the installed virtual machines, launch VMware Fusion application and then from </a:t>
            </a:r>
          </a:p>
          <a:p>
            <a:pPr algn="just"/>
            <a:r>
              <a:rPr lang="en-US" sz="1443" dirty="0">
                <a:latin typeface="+mn-lt"/>
              </a:rPr>
              <a:t>the menu bar, click on </a:t>
            </a:r>
            <a:r>
              <a:rPr lang="en-US" sz="1443" b="1" dirty="0">
                <a:latin typeface="+mn-lt"/>
              </a:rPr>
              <a:t>Windows &lt; Virtual Machine Library</a:t>
            </a:r>
            <a:r>
              <a:rPr lang="en-US" sz="1443" dirty="0">
                <a:latin typeface="+mn-lt"/>
              </a:rPr>
              <a:t>.</a:t>
            </a:r>
          </a:p>
          <a:p>
            <a:pPr algn="just"/>
            <a:endParaRPr lang="en-US" sz="1443" dirty="0">
              <a:latin typeface="+mn-lt"/>
            </a:endParaRPr>
          </a:p>
          <a:p>
            <a:pPr algn="just"/>
            <a:r>
              <a:rPr lang="en-US" sz="1443" dirty="0">
                <a:latin typeface="+mn-lt"/>
              </a:rPr>
              <a:t>You can follow this article: </a:t>
            </a:r>
            <a:r>
              <a:rPr lang="en-US" sz="1443" dirty="0">
                <a:latin typeface="+mn-lt"/>
                <a:hlinkClick r:id="rId3"/>
              </a:rPr>
              <a:t>VMware</a:t>
            </a:r>
            <a:r>
              <a:rPr lang="en-US" sz="1443" dirty="0">
                <a:latin typeface="+mn-lt"/>
              </a:rPr>
              <a:t> to setup Windows 10 VM on </a:t>
            </a:r>
          </a:p>
          <a:p>
            <a:pPr algn="just"/>
            <a:r>
              <a:rPr lang="en-US" sz="1443" dirty="0">
                <a:latin typeface="+mn-lt"/>
              </a:rPr>
              <a:t>Mac OS X.</a:t>
            </a:r>
          </a:p>
          <a:p>
            <a:pPr algn="just"/>
            <a:endParaRPr lang="en-US" sz="1443" dirty="0">
              <a:latin typeface="+mn-lt"/>
            </a:endParaRPr>
          </a:p>
          <a:p>
            <a:pPr algn="just"/>
            <a:r>
              <a:rPr lang="en-US" sz="1443" b="1" dirty="0">
                <a:latin typeface="+mn-lt"/>
              </a:rPr>
              <a:t>NOTE: </a:t>
            </a:r>
            <a:r>
              <a:rPr lang="en-US" sz="1443" dirty="0">
                <a:latin typeface="+mn-lt"/>
              </a:rPr>
              <a:t>Do not use </a:t>
            </a:r>
            <a:r>
              <a:rPr lang="en-US" sz="1443" b="1" dirty="0">
                <a:latin typeface="+mn-lt"/>
              </a:rPr>
              <a:t>Google Chrome </a:t>
            </a:r>
            <a:r>
              <a:rPr lang="en-US" sz="1443" dirty="0">
                <a:latin typeface="+mn-lt"/>
              </a:rPr>
              <a:t>to download the Versioned.UEFI.OSD.2016-05-05.iso file or </a:t>
            </a:r>
          </a:p>
          <a:p>
            <a:pPr algn="just"/>
            <a:r>
              <a:rPr lang="en-US" sz="1443" dirty="0">
                <a:latin typeface="+mn-lt"/>
              </a:rPr>
              <a:t>Windows 10 x64.ova template.</a:t>
            </a:r>
          </a:p>
          <a:p>
            <a:pPr algn="just"/>
            <a:endParaRPr lang="en-US" sz="1443" dirty="0">
              <a:latin typeface="+mn-lt"/>
            </a:endParaRPr>
          </a:p>
          <a:p>
            <a:pPr algn="just"/>
            <a:r>
              <a:rPr lang="en-US" sz="1443" dirty="0">
                <a:latin typeface="+mn-lt"/>
              </a:rPr>
              <a:t>If there is any issue with VMware Fusion, then follow this article: </a:t>
            </a:r>
            <a:r>
              <a:rPr lang="en-US" sz="1443" dirty="0">
                <a:latin typeface="+mn-lt"/>
                <a:hlinkClick r:id="rId4"/>
              </a:rPr>
              <a:t>Uninstallation guide</a:t>
            </a:r>
            <a:r>
              <a:rPr lang="en-US" sz="1443" dirty="0">
                <a:latin typeface="+mn-lt"/>
              </a:rPr>
              <a:t> to uninstall VMware</a:t>
            </a:r>
          </a:p>
          <a:p>
            <a:pPr algn="just"/>
            <a:r>
              <a:rPr lang="en-US" sz="1443" dirty="0">
                <a:latin typeface="+mn-lt"/>
              </a:rPr>
              <a:t> Fusion completely from Mac OS X.</a:t>
            </a:r>
          </a:p>
        </p:txBody>
      </p:sp>
    </p:spTree>
    <p:extLst>
      <p:ext uri="{BB962C8B-B14F-4D97-AF65-F5344CB8AC3E}">
        <p14:creationId xmlns:p14="http://schemas.microsoft.com/office/powerpoint/2010/main" val="1777893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FD14-DE84-8140-B653-E49746437562}"/>
              </a:ext>
            </a:extLst>
          </p:cNvPr>
          <p:cNvSpPr>
            <a:spLocks noGrp="1"/>
          </p:cNvSpPr>
          <p:nvPr>
            <p:ph type="title"/>
          </p:nvPr>
        </p:nvSpPr>
        <p:spPr/>
        <p:txBody>
          <a:bodyPr/>
          <a:lstStyle/>
          <a:p>
            <a:pPr algn="ctr"/>
            <a:r>
              <a:rPr lang="en-US" dirty="0"/>
              <a:t>Essential Applications and Utilities</a:t>
            </a:r>
          </a:p>
        </p:txBody>
      </p:sp>
      <p:sp>
        <p:nvSpPr>
          <p:cNvPr id="3" name="TextBox 2">
            <a:extLst>
              <a:ext uri="{FF2B5EF4-FFF2-40B4-BE49-F238E27FC236}">
                <a16:creationId xmlns:a16="http://schemas.microsoft.com/office/drawing/2014/main" id="{D7FF20BF-95A6-6F40-9CB5-E660B776BC31}"/>
              </a:ext>
            </a:extLst>
          </p:cNvPr>
          <p:cNvSpPr txBox="1"/>
          <p:nvPr/>
        </p:nvSpPr>
        <p:spPr>
          <a:xfrm>
            <a:off x="489905" y="1055825"/>
            <a:ext cx="1980029" cy="346120"/>
          </a:xfrm>
          <a:prstGeom prst="rect">
            <a:avLst/>
          </a:prstGeom>
          <a:noFill/>
        </p:spPr>
        <p:txBody>
          <a:bodyPr wrap="none" rtlCol="0">
            <a:spAutoFit/>
          </a:bodyPr>
          <a:lstStyle/>
          <a:p>
            <a:r>
              <a:rPr lang="en-US" sz="1649" b="1" u="sng" dirty="0">
                <a:latin typeface="+mn-lt"/>
              </a:rPr>
              <a:t>McAfee &amp; </a:t>
            </a:r>
            <a:r>
              <a:rPr lang="en-US" sz="1649" b="1" u="sng" dirty="0" err="1">
                <a:latin typeface="+mn-lt"/>
              </a:rPr>
              <a:t>FireAmp</a:t>
            </a:r>
            <a:endParaRPr lang="en-US" sz="1649" b="1" u="sng" dirty="0">
              <a:latin typeface="+mn-lt"/>
            </a:endParaRPr>
          </a:p>
        </p:txBody>
      </p:sp>
      <p:sp>
        <p:nvSpPr>
          <p:cNvPr id="4" name="TextBox 3">
            <a:extLst>
              <a:ext uri="{FF2B5EF4-FFF2-40B4-BE49-F238E27FC236}">
                <a16:creationId xmlns:a16="http://schemas.microsoft.com/office/drawing/2014/main" id="{FBAAB642-B170-CB47-9DE4-C667D1B60D01}"/>
              </a:ext>
            </a:extLst>
          </p:cNvPr>
          <p:cNvSpPr txBox="1"/>
          <p:nvPr/>
        </p:nvSpPr>
        <p:spPr>
          <a:xfrm>
            <a:off x="489903" y="1583977"/>
            <a:ext cx="10452336" cy="1868845"/>
          </a:xfrm>
          <a:prstGeom prst="rect">
            <a:avLst/>
          </a:prstGeom>
          <a:noFill/>
        </p:spPr>
        <p:txBody>
          <a:bodyPr wrap="square" rtlCol="0">
            <a:spAutoFit/>
          </a:bodyPr>
          <a:lstStyle/>
          <a:p>
            <a:pPr algn="just" fontAlgn="base"/>
            <a:r>
              <a:rPr lang="en-US" sz="1649" b="1" dirty="0" err="1">
                <a:latin typeface="+mn-lt"/>
              </a:rPr>
              <a:t>FireAmp</a:t>
            </a:r>
            <a:r>
              <a:rPr lang="en-US" sz="1649" b="1" dirty="0">
                <a:latin typeface="+mn-lt"/>
              </a:rPr>
              <a:t> </a:t>
            </a:r>
            <a:r>
              <a:rPr lang="en-US" sz="1649" dirty="0">
                <a:latin typeface="+mn-lt"/>
              </a:rPr>
              <a:t>is another Cisco approved security application apart from McAfee. It’s not </a:t>
            </a:r>
          </a:p>
          <a:p>
            <a:pPr algn="just" fontAlgn="base"/>
            <a:r>
              <a:rPr lang="en-US" sz="1649" dirty="0">
                <a:latin typeface="+mn-lt"/>
              </a:rPr>
              <a:t>recommended to install on each and every Mac. During the pilot project, Cisco has installed </a:t>
            </a:r>
          </a:p>
          <a:p>
            <a:pPr algn="just" fontAlgn="base"/>
            <a:r>
              <a:rPr lang="en-US" sz="1649" dirty="0" err="1">
                <a:latin typeface="+mn-lt"/>
              </a:rPr>
              <a:t>FireAmp</a:t>
            </a:r>
            <a:r>
              <a:rPr lang="en-US" sz="1649" dirty="0">
                <a:latin typeface="+mn-lt"/>
              </a:rPr>
              <a:t> for set of Mac users. If any Mac has </a:t>
            </a:r>
            <a:r>
              <a:rPr lang="en-US" sz="1649" dirty="0" err="1">
                <a:latin typeface="+mn-lt"/>
              </a:rPr>
              <a:t>FireAmp</a:t>
            </a:r>
            <a:r>
              <a:rPr lang="en-US" sz="1649" dirty="0">
                <a:latin typeface="+mn-lt"/>
              </a:rPr>
              <a:t> by default, then there is no need of </a:t>
            </a:r>
          </a:p>
          <a:p>
            <a:pPr algn="just" fontAlgn="base"/>
            <a:r>
              <a:rPr lang="en-US" sz="1649" dirty="0">
                <a:latin typeface="+mn-lt"/>
              </a:rPr>
              <a:t>McAfee on that Mac as it’s approved from Cisco.</a:t>
            </a:r>
          </a:p>
          <a:p>
            <a:pPr algn="just" fontAlgn="base"/>
            <a:endParaRPr lang="en-US" sz="1649" dirty="0">
              <a:latin typeface="+mn-lt"/>
            </a:endParaRPr>
          </a:p>
          <a:p>
            <a:pPr algn="just" fontAlgn="base"/>
            <a:r>
              <a:rPr lang="en-US" sz="1649" b="1" dirty="0">
                <a:latin typeface="+mn-lt"/>
              </a:rPr>
              <a:t>NOTE:</a:t>
            </a:r>
            <a:r>
              <a:rPr lang="en-US" sz="1649" dirty="0">
                <a:latin typeface="+mn-lt"/>
              </a:rPr>
              <a:t> If Mac has any issue related to </a:t>
            </a:r>
            <a:r>
              <a:rPr lang="en-US" sz="1649" dirty="0" err="1">
                <a:latin typeface="+mn-lt"/>
              </a:rPr>
              <a:t>FireAmp</a:t>
            </a:r>
            <a:r>
              <a:rPr lang="en-US" sz="1649" dirty="0">
                <a:latin typeface="+mn-lt"/>
              </a:rPr>
              <a:t>, like </a:t>
            </a:r>
            <a:r>
              <a:rPr lang="en-US" sz="1649" dirty="0" err="1">
                <a:latin typeface="+mn-lt"/>
              </a:rPr>
              <a:t>FireAmp</a:t>
            </a:r>
            <a:r>
              <a:rPr lang="en-US" sz="1649" dirty="0">
                <a:latin typeface="+mn-lt"/>
              </a:rPr>
              <a:t> process is utilizing the </a:t>
            </a:r>
          </a:p>
          <a:p>
            <a:pPr algn="just" fontAlgn="base"/>
            <a:r>
              <a:rPr lang="en-US" sz="1649" dirty="0">
                <a:latin typeface="+mn-lt"/>
              </a:rPr>
              <a:t>resources more than 80% or 90%, then escalate those cases to Desktop T3 Mac. </a:t>
            </a:r>
          </a:p>
        </p:txBody>
      </p:sp>
    </p:spTree>
    <p:extLst>
      <p:ext uri="{BB962C8B-B14F-4D97-AF65-F5344CB8AC3E}">
        <p14:creationId xmlns:p14="http://schemas.microsoft.com/office/powerpoint/2010/main" val="382029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0CD3-7A37-8C4E-A1B5-E865053F0801}"/>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1B456223-0078-3B48-B18A-14CA1982C0E9}"/>
              </a:ext>
            </a:extLst>
          </p:cNvPr>
          <p:cNvSpPr/>
          <p:nvPr/>
        </p:nvSpPr>
        <p:spPr>
          <a:xfrm>
            <a:off x="489901" y="1016532"/>
            <a:ext cx="2236510" cy="369332"/>
          </a:xfrm>
          <a:prstGeom prst="rect">
            <a:avLst/>
          </a:prstGeom>
        </p:spPr>
        <p:txBody>
          <a:bodyPr wrap="none">
            <a:spAutoFit/>
          </a:bodyPr>
          <a:lstStyle/>
          <a:p>
            <a:r>
              <a:rPr lang="en-US" b="1" u="sng" dirty="0"/>
              <a:t>McAfee &amp; </a:t>
            </a:r>
            <a:r>
              <a:rPr lang="en-US" b="1" u="sng" dirty="0" err="1"/>
              <a:t>FireAmp</a:t>
            </a:r>
            <a:endParaRPr lang="en-US" b="1" u="sng" dirty="0"/>
          </a:p>
        </p:txBody>
      </p:sp>
      <p:sp>
        <p:nvSpPr>
          <p:cNvPr id="4" name="TextBox 3">
            <a:extLst>
              <a:ext uri="{FF2B5EF4-FFF2-40B4-BE49-F238E27FC236}">
                <a16:creationId xmlns:a16="http://schemas.microsoft.com/office/drawing/2014/main" id="{C9EDAEDE-E0D2-B44C-968C-30FE8E957A26}"/>
              </a:ext>
            </a:extLst>
          </p:cNvPr>
          <p:cNvSpPr txBox="1"/>
          <p:nvPr/>
        </p:nvSpPr>
        <p:spPr>
          <a:xfrm>
            <a:off x="489905" y="1397304"/>
            <a:ext cx="11040482" cy="3423053"/>
          </a:xfrm>
          <a:prstGeom prst="rect">
            <a:avLst/>
          </a:prstGeom>
          <a:noFill/>
        </p:spPr>
        <p:txBody>
          <a:bodyPr wrap="square" rtlCol="0">
            <a:spAutoFit/>
          </a:bodyPr>
          <a:lstStyle/>
          <a:p>
            <a:pPr algn="just" fontAlgn="base"/>
            <a:r>
              <a:rPr lang="en-US" sz="1443" b="1" dirty="0">
                <a:latin typeface="+mn-lt"/>
              </a:rPr>
              <a:t>McAfee </a:t>
            </a:r>
            <a:r>
              <a:rPr lang="en-US" sz="1443" dirty="0">
                <a:latin typeface="+mn-lt"/>
              </a:rPr>
              <a:t>is the default antivirus for all Windows and Mac computers in Cisco. The main </a:t>
            </a:r>
          </a:p>
          <a:p>
            <a:pPr algn="just" fontAlgn="base"/>
            <a:r>
              <a:rPr lang="en-US" sz="1443" dirty="0">
                <a:latin typeface="+mn-lt"/>
              </a:rPr>
              <a:t>products are VirusScan Enterprise and Endpoint Security. VirusScan and Endpoint Security </a:t>
            </a:r>
          </a:p>
          <a:p>
            <a:pPr algn="just" fontAlgn="base"/>
            <a:r>
              <a:rPr lang="en-US" sz="1443" dirty="0">
                <a:latin typeface="+mn-lt"/>
              </a:rPr>
              <a:t>both provides continual scanning and removal of malicious computer virus infections, worms and </a:t>
            </a:r>
          </a:p>
          <a:p>
            <a:pPr algn="just" fontAlgn="base"/>
            <a:r>
              <a:rPr lang="en-US" sz="1443" dirty="0">
                <a:latin typeface="+mn-lt"/>
              </a:rPr>
              <a:t>spyware to cover a broad range of threats. For more information, refer </a:t>
            </a:r>
            <a:r>
              <a:rPr lang="en-US" sz="1443" dirty="0">
                <a:latin typeface="+mn-lt"/>
                <a:hlinkClick r:id="rId3"/>
              </a:rPr>
              <a:t>McAfee Endpoint security </a:t>
            </a:r>
            <a:endParaRPr lang="en-US" sz="1443" dirty="0">
              <a:latin typeface="+mn-lt"/>
            </a:endParaRPr>
          </a:p>
          <a:p>
            <a:pPr algn="just" fontAlgn="base"/>
            <a:endParaRPr lang="en-US" sz="1443" dirty="0">
              <a:latin typeface="+mn-lt"/>
            </a:endParaRPr>
          </a:p>
          <a:p>
            <a:pPr algn="just" fontAlgn="base"/>
            <a:r>
              <a:rPr lang="en-US" sz="1443" dirty="0">
                <a:latin typeface="+mn-lt"/>
              </a:rPr>
              <a:t>If there is any issue with McAfee Endpoint Security, then you can uninstall it from Mac OS X by </a:t>
            </a:r>
          </a:p>
          <a:p>
            <a:pPr algn="just" fontAlgn="base"/>
            <a:r>
              <a:rPr lang="en-US" sz="1443" dirty="0">
                <a:latin typeface="+mn-lt"/>
              </a:rPr>
              <a:t>running the following commands on Terminal.</a:t>
            </a:r>
          </a:p>
          <a:p>
            <a:pPr algn="just" fontAlgn="base"/>
            <a:endParaRPr lang="en-US" sz="1443" dirty="0">
              <a:latin typeface="+mn-lt"/>
            </a:endParaRPr>
          </a:p>
          <a:p>
            <a:pPr algn="just"/>
            <a:r>
              <a:rPr lang="en-US" sz="1443" i="1" dirty="0" err="1">
                <a:latin typeface="+mn-lt"/>
              </a:rPr>
              <a:t>sudo</a:t>
            </a:r>
            <a:r>
              <a:rPr lang="en-US" sz="1443" i="1" dirty="0">
                <a:latin typeface="+mn-lt"/>
              </a:rPr>
              <a:t> /</a:t>
            </a:r>
            <a:r>
              <a:rPr lang="en-US" sz="1443" i="1" dirty="0" err="1">
                <a:latin typeface="+mn-lt"/>
              </a:rPr>
              <a:t>usr</a:t>
            </a:r>
            <a:r>
              <a:rPr lang="en-US" sz="1443" i="1" dirty="0">
                <a:latin typeface="+mn-lt"/>
              </a:rPr>
              <a:t>/local/McAfee/</a:t>
            </a:r>
            <a:r>
              <a:rPr lang="en-US" sz="1443" i="1" dirty="0" err="1">
                <a:latin typeface="+mn-lt"/>
              </a:rPr>
              <a:t>uninstall.sh</a:t>
            </a:r>
            <a:endParaRPr lang="en-US" sz="1443" i="1" dirty="0">
              <a:latin typeface="+mn-lt"/>
            </a:endParaRPr>
          </a:p>
          <a:p>
            <a:pPr algn="just"/>
            <a:r>
              <a:rPr lang="en-US" sz="1443" i="1" dirty="0" err="1">
                <a:latin typeface="+mn-lt"/>
              </a:rPr>
              <a:t>sudo</a:t>
            </a:r>
            <a:r>
              <a:rPr lang="en-US" sz="1443" i="1" dirty="0">
                <a:latin typeface="+mn-lt"/>
              </a:rPr>
              <a:t> /</a:t>
            </a:r>
            <a:r>
              <a:rPr lang="en-US" sz="1443" i="1" dirty="0" err="1">
                <a:latin typeface="+mn-lt"/>
              </a:rPr>
              <a:t>usr</a:t>
            </a:r>
            <a:r>
              <a:rPr lang="en-US" sz="1443" i="1" dirty="0">
                <a:latin typeface="+mn-lt"/>
              </a:rPr>
              <a:t>/local/McAfee/</a:t>
            </a:r>
            <a:r>
              <a:rPr lang="en-US" sz="1443" i="1" dirty="0" err="1">
                <a:latin typeface="+mn-lt"/>
              </a:rPr>
              <a:t>uninstallCleanup.sh</a:t>
            </a:r>
            <a:endParaRPr lang="en-US" sz="1443" i="1" dirty="0">
              <a:latin typeface="+mn-lt"/>
            </a:endParaRPr>
          </a:p>
          <a:p>
            <a:pPr algn="just" fontAlgn="base"/>
            <a:endParaRPr lang="en-US" sz="1443" dirty="0">
              <a:latin typeface="+mn-lt"/>
            </a:endParaRPr>
          </a:p>
          <a:p>
            <a:pPr algn="just" fontAlgn="base"/>
            <a:r>
              <a:rPr lang="en-US" sz="1443" dirty="0">
                <a:latin typeface="+mn-lt"/>
              </a:rPr>
              <a:t>Once it’s uninstalled, then restart the Mac and download McAfee Endpoint Security from </a:t>
            </a:r>
            <a:r>
              <a:rPr lang="en-US" sz="1443" dirty="0" err="1">
                <a:latin typeface="+mn-lt"/>
              </a:rPr>
              <a:t>eStore</a:t>
            </a:r>
            <a:r>
              <a:rPr lang="en-US" sz="1443" dirty="0">
                <a:latin typeface="+mn-lt"/>
              </a:rPr>
              <a:t> and </a:t>
            </a:r>
          </a:p>
          <a:p>
            <a:pPr algn="just" fontAlgn="base"/>
            <a:r>
              <a:rPr lang="en-US" sz="1443" dirty="0">
                <a:latin typeface="+mn-lt"/>
              </a:rPr>
              <a:t>install it back.</a:t>
            </a:r>
          </a:p>
          <a:p>
            <a:pPr algn="just" fontAlgn="base"/>
            <a:endParaRPr lang="en-US" sz="1443" dirty="0">
              <a:latin typeface="+mn-lt"/>
            </a:endParaRPr>
          </a:p>
          <a:p>
            <a:pPr algn="just" fontAlgn="base"/>
            <a:r>
              <a:rPr lang="en-US" sz="1443" b="1" dirty="0">
                <a:latin typeface="+mn-lt"/>
              </a:rPr>
              <a:t>NOTE:</a:t>
            </a:r>
            <a:r>
              <a:rPr lang="en-US" sz="1443" dirty="0">
                <a:latin typeface="+mn-lt"/>
              </a:rPr>
              <a:t> If the issue still persists, then escalate the case to </a:t>
            </a:r>
            <a:r>
              <a:rPr lang="en-US" sz="1443" dirty="0" err="1">
                <a:latin typeface="+mn-lt"/>
              </a:rPr>
              <a:t>Enduser</a:t>
            </a:r>
            <a:r>
              <a:rPr lang="en-US" sz="1443" dirty="0">
                <a:latin typeface="+mn-lt"/>
              </a:rPr>
              <a:t> Computing Mac</a:t>
            </a:r>
          </a:p>
        </p:txBody>
      </p:sp>
    </p:spTree>
    <p:extLst>
      <p:ext uri="{BB962C8B-B14F-4D97-AF65-F5344CB8AC3E}">
        <p14:creationId xmlns:p14="http://schemas.microsoft.com/office/powerpoint/2010/main" val="3389754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FCB3-24E3-5A46-8F78-E69D7C103022}"/>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BAFF943F-C517-884E-99EA-1B1395B33665}"/>
              </a:ext>
            </a:extLst>
          </p:cNvPr>
          <p:cNvSpPr/>
          <p:nvPr/>
        </p:nvSpPr>
        <p:spPr>
          <a:xfrm>
            <a:off x="489904" y="940682"/>
            <a:ext cx="1151277" cy="346120"/>
          </a:xfrm>
          <a:prstGeom prst="rect">
            <a:avLst/>
          </a:prstGeom>
        </p:spPr>
        <p:txBody>
          <a:bodyPr wrap="none">
            <a:spAutoFit/>
          </a:bodyPr>
          <a:lstStyle/>
          <a:p>
            <a:r>
              <a:rPr lang="en-US" sz="1649" b="1" u="sng" dirty="0">
                <a:latin typeface="+mn-lt"/>
              </a:rPr>
              <a:t>CrashPlan</a:t>
            </a:r>
            <a:endParaRPr lang="en-US" sz="1649" dirty="0">
              <a:latin typeface="+mn-lt"/>
            </a:endParaRPr>
          </a:p>
        </p:txBody>
      </p:sp>
      <p:sp>
        <p:nvSpPr>
          <p:cNvPr id="4" name="TextBox 3">
            <a:extLst>
              <a:ext uri="{FF2B5EF4-FFF2-40B4-BE49-F238E27FC236}">
                <a16:creationId xmlns:a16="http://schemas.microsoft.com/office/drawing/2014/main" id="{2877DED7-42CC-444A-83B8-BE4F7DC9F0E6}"/>
              </a:ext>
            </a:extLst>
          </p:cNvPr>
          <p:cNvSpPr txBox="1"/>
          <p:nvPr/>
        </p:nvSpPr>
        <p:spPr>
          <a:xfrm>
            <a:off x="489904" y="1289721"/>
            <a:ext cx="11013157" cy="4089196"/>
          </a:xfrm>
          <a:prstGeom prst="rect">
            <a:avLst/>
          </a:prstGeom>
          <a:noFill/>
        </p:spPr>
        <p:txBody>
          <a:bodyPr wrap="square" rtlCol="0">
            <a:spAutoFit/>
          </a:bodyPr>
          <a:lstStyle/>
          <a:p>
            <a:pPr algn="just"/>
            <a:r>
              <a:rPr lang="en-US" sz="1443" b="1" dirty="0" err="1">
                <a:latin typeface="+mn-lt"/>
              </a:rPr>
              <a:t>CrashPlan</a:t>
            </a:r>
            <a:r>
              <a:rPr lang="en-US" sz="1443" dirty="0">
                <a:latin typeface="+mn-lt"/>
              </a:rPr>
              <a:t> is the new desktop backup solution for Windows and Mac at Cisco. CrashPlan runs on </a:t>
            </a:r>
          </a:p>
          <a:p>
            <a:pPr algn="just"/>
            <a:r>
              <a:rPr lang="en-US" sz="1443" dirty="0">
                <a:latin typeface="+mn-lt"/>
              </a:rPr>
              <a:t>Cisco technology and utilizes modern scale-out architecture to allow solution growth in line with the </a:t>
            </a:r>
          </a:p>
          <a:p>
            <a:pPr algn="just"/>
            <a:r>
              <a:rPr lang="en-US" sz="1443" dirty="0">
                <a:latin typeface="+mn-lt"/>
              </a:rPr>
              <a:t>changing size of the business. Backup data is retained for 60 days following the existing Backup Data </a:t>
            </a:r>
          </a:p>
          <a:p>
            <a:pPr algn="just"/>
            <a:r>
              <a:rPr lang="en-US" sz="1443" dirty="0">
                <a:latin typeface="+mn-lt"/>
              </a:rPr>
              <a:t>retention policy (that can be found in IT Policy Central) and continues to enforce the file exclusion policy </a:t>
            </a:r>
          </a:p>
          <a:p>
            <a:pPr algn="just"/>
            <a:r>
              <a:rPr lang="en-US" sz="1443" dirty="0">
                <a:latin typeface="+mn-lt"/>
              </a:rPr>
              <a:t>that HP-Connected had in place plus a few more Vendor (Code42) recommended exclusions. The </a:t>
            </a:r>
          </a:p>
          <a:p>
            <a:pPr algn="just"/>
            <a:r>
              <a:rPr lang="en-US" sz="1443" dirty="0">
                <a:latin typeface="+mn-lt"/>
              </a:rPr>
              <a:t>exclusions are primarily system / OS related files and other files such as VMDKs. </a:t>
            </a:r>
          </a:p>
          <a:p>
            <a:pPr algn="just"/>
            <a:r>
              <a:rPr lang="en-US" sz="1443" dirty="0">
                <a:latin typeface="+mn-lt"/>
              </a:rPr>
              <a:t>For more information, refer </a:t>
            </a:r>
            <a:r>
              <a:rPr lang="en-US" sz="1443" dirty="0">
                <a:latin typeface="+mn-lt"/>
                <a:hlinkClick r:id="rId3"/>
              </a:rPr>
              <a:t>CrashPlan overview</a:t>
            </a:r>
            <a:endParaRPr lang="en-US" sz="1443" dirty="0">
              <a:latin typeface="+mn-lt"/>
            </a:endParaRPr>
          </a:p>
          <a:p>
            <a:pPr algn="just"/>
            <a:endParaRPr lang="en-US" sz="1443" dirty="0">
              <a:latin typeface="+mn-lt"/>
            </a:endParaRPr>
          </a:p>
          <a:p>
            <a:pPr algn="just"/>
            <a:r>
              <a:rPr lang="en-US" sz="1443" dirty="0">
                <a:latin typeface="+mn-lt"/>
              </a:rPr>
              <a:t>You may manage all the devices on </a:t>
            </a:r>
            <a:r>
              <a:rPr lang="en-US" sz="1443" dirty="0" err="1">
                <a:latin typeface="+mn-lt"/>
              </a:rPr>
              <a:t>CrashPlan</a:t>
            </a:r>
            <a:r>
              <a:rPr lang="en-US" sz="1443" dirty="0">
                <a:latin typeface="+mn-lt"/>
              </a:rPr>
              <a:t> Management console:</a:t>
            </a:r>
          </a:p>
          <a:p>
            <a:pPr algn="just"/>
            <a:r>
              <a:rPr lang="en-US" sz="1443" dirty="0">
                <a:latin typeface="+mn-lt"/>
                <a:hlinkClick r:id="rId4"/>
              </a:rPr>
              <a:t>https://crashplan.cisco.com:4285</a:t>
            </a:r>
            <a:endParaRPr lang="en-US" sz="1443" dirty="0">
              <a:latin typeface="+mn-lt"/>
            </a:endParaRPr>
          </a:p>
          <a:p>
            <a:pPr algn="just"/>
            <a:endParaRPr lang="en-US" sz="1443" dirty="0">
              <a:latin typeface="+mn-lt"/>
            </a:endParaRPr>
          </a:p>
          <a:p>
            <a:pPr algn="just"/>
            <a:r>
              <a:rPr lang="en-US" sz="1443" dirty="0">
                <a:latin typeface="+mn-lt"/>
              </a:rPr>
              <a:t>If there is any issue with </a:t>
            </a:r>
            <a:r>
              <a:rPr lang="en-US" sz="1443" dirty="0" err="1">
                <a:latin typeface="+mn-lt"/>
              </a:rPr>
              <a:t>Crahsplan</a:t>
            </a:r>
            <a:r>
              <a:rPr lang="en-US" sz="1443" dirty="0">
                <a:latin typeface="+mn-lt"/>
              </a:rPr>
              <a:t>, then uninstall it by running </a:t>
            </a:r>
            <a:r>
              <a:rPr lang="en-US" sz="1443" dirty="0" err="1">
                <a:latin typeface="+mn-lt"/>
              </a:rPr>
              <a:t>Uninstall.app</a:t>
            </a:r>
            <a:r>
              <a:rPr lang="en-US" sz="1443" dirty="0">
                <a:latin typeface="+mn-lt"/>
              </a:rPr>
              <a:t> from </a:t>
            </a:r>
          </a:p>
          <a:p>
            <a:pPr algn="just"/>
            <a:r>
              <a:rPr lang="en-US" sz="1443" dirty="0">
                <a:latin typeface="+mn-lt"/>
              </a:rPr>
              <a:t>/Macintosh HD/Library/Application Support/Crashplan. Once it’s uninstalled, then restart the Mac </a:t>
            </a:r>
          </a:p>
          <a:p>
            <a:pPr algn="just"/>
            <a:r>
              <a:rPr lang="en-US" sz="1443" dirty="0">
                <a:latin typeface="+mn-lt"/>
              </a:rPr>
              <a:t>and run this command on Terminal while the Mac is connected to Cisco Network.</a:t>
            </a:r>
          </a:p>
          <a:p>
            <a:pPr algn="just"/>
            <a:endParaRPr lang="en-US" sz="1443" dirty="0">
              <a:latin typeface="+mn-lt"/>
            </a:endParaRPr>
          </a:p>
          <a:p>
            <a:pPr algn="just"/>
            <a:r>
              <a:rPr lang="en-US" sz="1443" i="1" dirty="0" err="1">
                <a:latin typeface="+mn-lt"/>
              </a:rPr>
              <a:t>sudo</a:t>
            </a:r>
            <a:r>
              <a:rPr lang="en-US" sz="1443" i="1" dirty="0">
                <a:latin typeface="+mn-lt"/>
              </a:rPr>
              <a:t> </a:t>
            </a:r>
            <a:r>
              <a:rPr lang="en-US" sz="1443" i="1" dirty="0" err="1">
                <a:latin typeface="+mn-lt"/>
              </a:rPr>
              <a:t>jamf</a:t>
            </a:r>
            <a:r>
              <a:rPr lang="en-US" sz="1443" i="1" dirty="0">
                <a:latin typeface="+mn-lt"/>
              </a:rPr>
              <a:t> policy -event </a:t>
            </a:r>
            <a:r>
              <a:rPr lang="en-US" sz="1443" i="1" dirty="0" err="1">
                <a:latin typeface="+mn-lt"/>
              </a:rPr>
              <a:t>givemeproe</a:t>
            </a:r>
            <a:endParaRPr lang="en-US" sz="1443" i="1" dirty="0">
              <a:latin typeface="+mn-lt"/>
            </a:endParaRPr>
          </a:p>
          <a:p>
            <a:pPr algn="just"/>
            <a:endParaRPr lang="en-US" sz="1443" i="1" dirty="0">
              <a:latin typeface="+mn-lt"/>
            </a:endParaRPr>
          </a:p>
          <a:p>
            <a:pPr algn="just"/>
            <a:r>
              <a:rPr lang="en-US" sz="1443" b="1" dirty="0">
                <a:latin typeface="+mn-lt"/>
              </a:rPr>
              <a:t>NOTE:</a:t>
            </a:r>
            <a:r>
              <a:rPr lang="en-US" sz="1443" dirty="0">
                <a:latin typeface="+mn-lt"/>
              </a:rPr>
              <a:t> If the issue still persists, then escalate to </a:t>
            </a:r>
            <a:r>
              <a:rPr lang="en-US" sz="1443" dirty="0" err="1">
                <a:latin typeface="+mn-lt"/>
              </a:rPr>
              <a:t>Crashplan</a:t>
            </a:r>
            <a:r>
              <a:rPr lang="en-US" sz="1443" dirty="0">
                <a:latin typeface="+mn-lt"/>
              </a:rPr>
              <a:t> support team.</a:t>
            </a:r>
          </a:p>
        </p:txBody>
      </p:sp>
    </p:spTree>
    <p:extLst>
      <p:ext uri="{BB962C8B-B14F-4D97-AF65-F5344CB8AC3E}">
        <p14:creationId xmlns:p14="http://schemas.microsoft.com/office/powerpoint/2010/main" val="2894311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CA9A-27E3-5D4E-8C40-5B5F41AE6114}"/>
              </a:ext>
            </a:extLst>
          </p:cNvPr>
          <p:cNvSpPr>
            <a:spLocks noGrp="1"/>
          </p:cNvSpPr>
          <p:nvPr>
            <p:ph type="title"/>
          </p:nvPr>
        </p:nvSpPr>
        <p:spPr/>
        <p:txBody>
          <a:bodyPr/>
          <a:lstStyle/>
          <a:p>
            <a:r>
              <a:rPr lang="en-US" dirty="0"/>
              <a:t>Different </a:t>
            </a:r>
            <a:r>
              <a:rPr lang="en-US" dirty="0">
                <a:ea typeface="Arial" charset="0"/>
                <a:cs typeface="Arial" charset="0"/>
              </a:rPr>
              <a:t>Apple</a:t>
            </a:r>
            <a:r>
              <a:rPr lang="en-US" dirty="0"/>
              <a:t> Computers (Desktops &amp; Portables):</a:t>
            </a:r>
            <a:br>
              <a:rPr lang="en-US" dirty="0"/>
            </a:br>
            <a:endParaRPr lang="en-US" dirty="0"/>
          </a:p>
        </p:txBody>
      </p:sp>
      <p:pic>
        <p:nvPicPr>
          <p:cNvPr id="3" name="Picture 3" descr="Description: http://upload.wikimedia.org/wikipedia/commons/6/67/2010_Mac_Mini_Ports.jpg">
            <a:extLst>
              <a:ext uri="{FF2B5EF4-FFF2-40B4-BE49-F238E27FC236}">
                <a16:creationId xmlns:a16="http://schemas.microsoft.com/office/drawing/2014/main" id="{4C4EF1B7-326D-D54F-B529-F539CA1B9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86" y="1393359"/>
            <a:ext cx="2160401" cy="834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Description: http://applecomponents.com/media/computers/0082.jpg">
            <a:extLst>
              <a:ext uri="{FF2B5EF4-FFF2-40B4-BE49-F238E27FC236}">
                <a16:creationId xmlns:a16="http://schemas.microsoft.com/office/drawing/2014/main" id="{A6BB8A75-940F-3B4F-A825-2BFF655DB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891" y="1054566"/>
            <a:ext cx="899124" cy="1885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Description: iMac">
            <a:extLst>
              <a:ext uri="{FF2B5EF4-FFF2-40B4-BE49-F238E27FC236}">
                <a16:creationId xmlns:a16="http://schemas.microsoft.com/office/drawing/2014/main" id="{7D5A097C-4094-AA42-8F95-BCB3AF63F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030" y="1054567"/>
            <a:ext cx="2022731" cy="2229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Description: http://images.apple.com/macbookair/images/overview_gallery_overview.png">
            <a:extLst>
              <a:ext uri="{FF2B5EF4-FFF2-40B4-BE49-F238E27FC236}">
                <a16:creationId xmlns:a16="http://schemas.microsoft.com/office/drawing/2014/main" id="{A1E68DCC-BC64-AA47-9172-CD55C345A4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0275" y="2798137"/>
            <a:ext cx="3211143" cy="167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Description: http://boygeniusreport.files.wordpress.com/2012/05/15-inch-macbook-pro-retina.jpeg?w=942">
            <a:extLst>
              <a:ext uri="{FF2B5EF4-FFF2-40B4-BE49-F238E27FC236}">
                <a16:creationId xmlns:a16="http://schemas.microsoft.com/office/drawing/2014/main" id="{BC12D6C3-9BBB-DD4B-A294-CB595B6CD2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603" y="2895112"/>
            <a:ext cx="2064970" cy="154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74A370F-8ED2-DB4E-854A-4C6BBD0AD24A}"/>
              </a:ext>
            </a:extLst>
          </p:cNvPr>
          <p:cNvSpPr txBox="1"/>
          <p:nvPr/>
        </p:nvSpPr>
        <p:spPr>
          <a:xfrm>
            <a:off x="1179132" y="2322711"/>
            <a:ext cx="1138163" cy="346120"/>
          </a:xfrm>
          <a:prstGeom prst="rect">
            <a:avLst/>
          </a:prstGeom>
          <a:noFill/>
        </p:spPr>
        <p:txBody>
          <a:bodyPr wrap="square" rtlCol="0">
            <a:spAutoFit/>
          </a:bodyPr>
          <a:lstStyle/>
          <a:p>
            <a:r>
              <a:rPr lang="en-US" sz="1649" dirty="0">
                <a:latin typeface="+mn-lt"/>
              </a:rPr>
              <a:t>Mac Mini</a:t>
            </a:r>
          </a:p>
        </p:txBody>
      </p:sp>
      <p:sp>
        <p:nvSpPr>
          <p:cNvPr id="10" name="TextBox 9">
            <a:extLst>
              <a:ext uri="{FF2B5EF4-FFF2-40B4-BE49-F238E27FC236}">
                <a16:creationId xmlns:a16="http://schemas.microsoft.com/office/drawing/2014/main" id="{0951F893-D64A-BD4A-94D6-FC07A331325E}"/>
              </a:ext>
            </a:extLst>
          </p:cNvPr>
          <p:cNvSpPr txBox="1"/>
          <p:nvPr/>
        </p:nvSpPr>
        <p:spPr>
          <a:xfrm>
            <a:off x="3962348" y="2999743"/>
            <a:ext cx="979755" cy="623119"/>
          </a:xfrm>
          <a:prstGeom prst="rect">
            <a:avLst/>
          </a:prstGeom>
          <a:noFill/>
        </p:spPr>
        <p:txBody>
          <a:bodyPr wrap="none" rtlCol="0">
            <a:spAutoFit/>
          </a:bodyPr>
          <a:lstStyle/>
          <a:p>
            <a:r>
              <a:rPr lang="en-US" sz="1649" dirty="0">
                <a:latin typeface="+mn-lt"/>
              </a:rPr>
              <a:t>Mac Pro</a:t>
            </a:r>
          </a:p>
          <a:p>
            <a:endParaRPr lang="en-US" dirty="0">
              <a:latin typeface="+mn-lt"/>
            </a:endParaRPr>
          </a:p>
        </p:txBody>
      </p:sp>
      <p:sp>
        <p:nvSpPr>
          <p:cNvPr id="11" name="TextBox 10">
            <a:extLst>
              <a:ext uri="{FF2B5EF4-FFF2-40B4-BE49-F238E27FC236}">
                <a16:creationId xmlns:a16="http://schemas.microsoft.com/office/drawing/2014/main" id="{5535B27E-0973-BF4F-B7BB-A02287E48383}"/>
              </a:ext>
            </a:extLst>
          </p:cNvPr>
          <p:cNvSpPr txBox="1"/>
          <p:nvPr/>
        </p:nvSpPr>
        <p:spPr>
          <a:xfrm>
            <a:off x="6890549" y="3193993"/>
            <a:ext cx="1641796" cy="623119"/>
          </a:xfrm>
          <a:prstGeom prst="rect">
            <a:avLst/>
          </a:prstGeom>
          <a:noFill/>
        </p:spPr>
        <p:txBody>
          <a:bodyPr wrap="none" rtlCol="0">
            <a:spAutoFit/>
          </a:bodyPr>
          <a:lstStyle/>
          <a:p>
            <a:r>
              <a:rPr lang="en-US" sz="1649" dirty="0">
                <a:latin typeface="+mn-lt"/>
              </a:rPr>
              <a:t>iMac 21.5”/27”</a:t>
            </a:r>
          </a:p>
          <a:p>
            <a:endParaRPr lang="en-US" dirty="0">
              <a:latin typeface="+mn-lt"/>
            </a:endParaRPr>
          </a:p>
        </p:txBody>
      </p:sp>
      <p:sp>
        <p:nvSpPr>
          <p:cNvPr id="12" name="TextBox 11">
            <a:extLst>
              <a:ext uri="{FF2B5EF4-FFF2-40B4-BE49-F238E27FC236}">
                <a16:creationId xmlns:a16="http://schemas.microsoft.com/office/drawing/2014/main" id="{ECDC883E-9001-7C4B-AC95-393B81F92D79}"/>
              </a:ext>
            </a:extLst>
          </p:cNvPr>
          <p:cNvSpPr txBox="1"/>
          <p:nvPr/>
        </p:nvSpPr>
        <p:spPr>
          <a:xfrm>
            <a:off x="5120073" y="4350896"/>
            <a:ext cx="1388522" cy="623119"/>
          </a:xfrm>
          <a:prstGeom prst="rect">
            <a:avLst/>
          </a:prstGeom>
          <a:noFill/>
        </p:spPr>
        <p:txBody>
          <a:bodyPr wrap="none" rtlCol="0">
            <a:spAutoFit/>
          </a:bodyPr>
          <a:lstStyle/>
          <a:p>
            <a:r>
              <a:rPr lang="en-US" sz="1649" dirty="0">
                <a:latin typeface="+mn-lt"/>
              </a:rPr>
              <a:t>MacBook Air</a:t>
            </a:r>
          </a:p>
          <a:p>
            <a:endParaRPr lang="en-US" dirty="0">
              <a:latin typeface="+mn-lt"/>
            </a:endParaRPr>
          </a:p>
        </p:txBody>
      </p:sp>
      <p:sp>
        <p:nvSpPr>
          <p:cNvPr id="13" name="TextBox 12">
            <a:extLst>
              <a:ext uri="{FF2B5EF4-FFF2-40B4-BE49-F238E27FC236}">
                <a16:creationId xmlns:a16="http://schemas.microsoft.com/office/drawing/2014/main" id="{49CF8706-58B6-0D4B-AA96-45071D0B9D4A}"/>
              </a:ext>
            </a:extLst>
          </p:cNvPr>
          <p:cNvSpPr txBox="1"/>
          <p:nvPr/>
        </p:nvSpPr>
        <p:spPr>
          <a:xfrm>
            <a:off x="1011947" y="4477357"/>
            <a:ext cx="1460656" cy="599908"/>
          </a:xfrm>
          <a:prstGeom prst="rect">
            <a:avLst/>
          </a:prstGeom>
          <a:noFill/>
        </p:spPr>
        <p:txBody>
          <a:bodyPr wrap="none" rtlCol="0">
            <a:spAutoFit/>
          </a:bodyPr>
          <a:lstStyle/>
          <a:p>
            <a:r>
              <a:rPr lang="en-US" sz="1649" dirty="0">
                <a:latin typeface="+mn-lt"/>
              </a:rPr>
              <a:t>MacBook Pro</a:t>
            </a:r>
          </a:p>
          <a:p>
            <a:endParaRPr lang="en-US" sz="1649" dirty="0">
              <a:latin typeface="+mn-lt"/>
            </a:endParaRPr>
          </a:p>
        </p:txBody>
      </p:sp>
    </p:spTree>
    <p:extLst>
      <p:ext uri="{BB962C8B-B14F-4D97-AF65-F5344CB8AC3E}">
        <p14:creationId xmlns:p14="http://schemas.microsoft.com/office/powerpoint/2010/main" val="2301019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EE08-572B-1C4A-8817-82D4B4E06298}"/>
              </a:ext>
            </a:extLst>
          </p:cNvPr>
          <p:cNvSpPr>
            <a:spLocks noGrp="1"/>
          </p:cNvSpPr>
          <p:nvPr>
            <p:ph type="title"/>
          </p:nvPr>
        </p:nvSpPr>
        <p:spPr/>
        <p:txBody>
          <a:bodyPr/>
          <a:lstStyle/>
          <a:p>
            <a:pPr algn="ctr"/>
            <a:r>
              <a:rPr lang="en-US" sz="2474" dirty="0"/>
              <a:t>Essential Applications and Utilities</a:t>
            </a:r>
          </a:p>
        </p:txBody>
      </p:sp>
      <p:sp>
        <p:nvSpPr>
          <p:cNvPr id="3" name="Rectangle 2">
            <a:extLst>
              <a:ext uri="{FF2B5EF4-FFF2-40B4-BE49-F238E27FC236}">
                <a16:creationId xmlns:a16="http://schemas.microsoft.com/office/drawing/2014/main" id="{AE1EF447-6DD4-064C-B9C5-A1FA47077405}"/>
              </a:ext>
            </a:extLst>
          </p:cNvPr>
          <p:cNvSpPr/>
          <p:nvPr/>
        </p:nvSpPr>
        <p:spPr>
          <a:xfrm>
            <a:off x="489902" y="1016532"/>
            <a:ext cx="2920992" cy="346120"/>
          </a:xfrm>
          <a:prstGeom prst="rect">
            <a:avLst/>
          </a:prstGeom>
        </p:spPr>
        <p:txBody>
          <a:bodyPr wrap="none">
            <a:spAutoFit/>
          </a:bodyPr>
          <a:lstStyle/>
          <a:p>
            <a:r>
              <a:rPr lang="en-US" sz="1649" b="1" u="sng" dirty="0">
                <a:latin typeface="+mn-lt"/>
              </a:rPr>
              <a:t>Mac Setup Assistant (CUSA)</a:t>
            </a:r>
          </a:p>
        </p:txBody>
      </p:sp>
      <p:sp>
        <p:nvSpPr>
          <p:cNvPr id="4" name="TextBox 3">
            <a:extLst>
              <a:ext uri="{FF2B5EF4-FFF2-40B4-BE49-F238E27FC236}">
                <a16:creationId xmlns:a16="http://schemas.microsoft.com/office/drawing/2014/main" id="{6802DDC1-C3FF-B84D-BC60-1ED420112363}"/>
              </a:ext>
            </a:extLst>
          </p:cNvPr>
          <p:cNvSpPr txBox="1"/>
          <p:nvPr/>
        </p:nvSpPr>
        <p:spPr>
          <a:xfrm>
            <a:off x="442779" y="1365572"/>
            <a:ext cx="10589029" cy="2503186"/>
          </a:xfrm>
          <a:prstGeom prst="rect">
            <a:avLst/>
          </a:prstGeom>
          <a:noFill/>
        </p:spPr>
        <p:txBody>
          <a:bodyPr wrap="square" rtlCol="0">
            <a:spAutoFit/>
          </a:bodyPr>
          <a:lstStyle/>
          <a:p>
            <a:pPr algn="just"/>
            <a:r>
              <a:rPr lang="en-US" sz="1443" dirty="0">
                <a:latin typeface="+mn-lt"/>
              </a:rPr>
              <a:t> </a:t>
            </a:r>
            <a:br>
              <a:rPr lang="en-US" sz="1443" dirty="0">
                <a:latin typeface="+mn-lt"/>
              </a:rPr>
            </a:br>
            <a:r>
              <a:rPr lang="en-US" sz="1443" dirty="0">
                <a:latin typeface="+mn-lt"/>
              </a:rPr>
              <a:t>Cisco Unified Setup Assistant (CUSA) for Mac aims to dramatically simplify computer setup at </a:t>
            </a:r>
          </a:p>
          <a:p>
            <a:pPr algn="just"/>
            <a:r>
              <a:rPr lang="en-US" sz="1443" dirty="0">
                <a:latin typeface="+mn-lt"/>
              </a:rPr>
              <a:t>Cisco by consolidating and automating what was once a disjointed and prolonged manual process. </a:t>
            </a:r>
          </a:p>
          <a:p>
            <a:pPr algn="just"/>
            <a:r>
              <a:rPr lang="en-US" sz="1443" dirty="0">
                <a:latin typeface="+mn-lt"/>
              </a:rPr>
              <a:t>The new Unified Setup Assistant installs and launches automatically once a Windows computer has been </a:t>
            </a:r>
          </a:p>
          <a:p>
            <a:pPr algn="just"/>
            <a:r>
              <a:rPr lang="en-US" sz="1443" dirty="0">
                <a:latin typeface="+mn-lt"/>
              </a:rPr>
              <a:t>re-imaged or a Mac computer has enrolled into </a:t>
            </a:r>
            <a:r>
              <a:rPr lang="en-US" sz="1443" dirty="0" err="1">
                <a:latin typeface="+mn-lt"/>
              </a:rPr>
              <a:t>casper.cisco.com</a:t>
            </a:r>
            <a:r>
              <a:rPr lang="en-US" sz="1443" dirty="0">
                <a:latin typeface="+mn-lt"/>
              </a:rPr>
              <a:t>. This new Setup Assistant </a:t>
            </a:r>
          </a:p>
          <a:p>
            <a:pPr algn="just"/>
            <a:r>
              <a:rPr lang="en-US" sz="1443" dirty="0">
                <a:latin typeface="+mn-lt"/>
              </a:rPr>
              <a:t>supersedes existing legacy applications with which you may be familiar, including the Legacy PC and </a:t>
            </a:r>
          </a:p>
          <a:p>
            <a:pPr algn="just"/>
            <a:r>
              <a:rPr lang="en-US" sz="1443" dirty="0">
                <a:latin typeface="+mn-lt"/>
              </a:rPr>
              <a:t>Mac Setup Assistants and will minimize clicks involved to setup and make both setups very </a:t>
            </a:r>
          </a:p>
          <a:p>
            <a:pPr algn="just"/>
            <a:r>
              <a:rPr lang="en-US" sz="1443" dirty="0">
                <a:latin typeface="+mn-lt"/>
              </a:rPr>
              <a:t>similar with only basic differences. </a:t>
            </a:r>
          </a:p>
          <a:p>
            <a:pPr algn="just"/>
            <a:endParaRPr lang="en-US" sz="1443" dirty="0">
              <a:latin typeface="+mn-lt"/>
            </a:endParaRPr>
          </a:p>
          <a:p>
            <a:pPr algn="just"/>
            <a:r>
              <a:rPr lang="en-US" sz="1443" dirty="0">
                <a:latin typeface="+mn-lt"/>
              </a:rPr>
              <a:t>Reference Link: </a:t>
            </a:r>
          </a:p>
          <a:p>
            <a:pPr algn="just"/>
            <a:r>
              <a:rPr lang="en-US" sz="1237" dirty="0">
                <a:latin typeface="+mn-lt"/>
                <a:hlinkClick r:id="rId2"/>
              </a:rPr>
              <a:t>http://helpzone.cisco.com/t5/System-Setup-Protection/Cisco-Unified-Setup-Assistant-CUSA-for-Mac-Support-Information/ta-p/17303</a:t>
            </a:r>
            <a:r>
              <a:rPr lang="en-US" sz="1237" dirty="0">
                <a:latin typeface="+mn-lt"/>
              </a:rPr>
              <a:t> </a:t>
            </a:r>
          </a:p>
        </p:txBody>
      </p:sp>
    </p:spTree>
    <p:extLst>
      <p:ext uri="{BB962C8B-B14F-4D97-AF65-F5344CB8AC3E}">
        <p14:creationId xmlns:p14="http://schemas.microsoft.com/office/powerpoint/2010/main" val="46860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0099-8581-C84B-AEF6-2BE3DF536EC1}"/>
              </a:ext>
            </a:extLst>
          </p:cNvPr>
          <p:cNvSpPr>
            <a:spLocks noGrp="1"/>
          </p:cNvSpPr>
          <p:nvPr>
            <p:ph type="title"/>
          </p:nvPr>
        </p:nvSpPr>
        <p:spPr/>
        <p:txBody>
          <a:bodyPr/>
          <a:lstStyle/>
          <a:p>
            <a:pPr algn="ctr"/>
            <a:r>
              <a:rPr lang="en-US" sz="2400" dirty="0"/>
              <a:t>Essential Applications and Utilities</a:t>
            </a:r>
          </a:p>
        </p:txBody>
      </p:sp>
      <p:sp>
        <p:nvSpPr>
          <p:cNvPr id="3" name="Rectangle 2">
            <a:extLst>
              <a:ext uri="{FF2B5EF4-FFF2-40B4-BE49-F238E27FC236}">
                <a16:creationId xmlns:a16="http://schemas.microsoft.com/office/drawing/2014/main" id="{CE2F5D9E-9497-384C-B6DC-DDA09FAB417D}"/>
              </a:ext>
            </a:extLst>
          </p:cNvPr>
          <p:cNvSpPr/>
          <p:nvPr/>
        </p:nvSpPr>
        <p:spPr>
          <a:xfrm>
            <a:off x="573106" y="963676"/>
            <a:ext cx="986167" cy="338554"/>
          </a:xfrm>
          <a:prstGeom prst="rect">
            <a:avLst/>
          </a:prstGeom>
        </p:spPr>
        <p:txBody>
          <a:bodyPr wrap="none">
            <a:spAutoFit/>
          </a:bodyPr>
          <a:lstStyle/>
          <a:p>
            <a:r>
              <a:rPr lang="en-US" sz="1600" b="1" u="sng" dirty="0" err="1">
                <a:latin typeface="+mn-lt"/>
              </a:rPr>
              <a:t>OnRamp</a:t>
            </a:r>
            <a:endParaRPr lang="en-US" sz="1600" b="1" u="sng" dirty="0">
              <a:latin typeface="+mn-lt"/>
            </a:endParaRPr>
          </a:p>
        </p:txBody>
      </p:sp>
      <p:sp>
        <p:nvSpPr>
          <p:cNvPr id="4" name="TextBox 3">
            <a:extLst>
              <a:ext uri="{FF2B5EF4-FFF2-40B4-BE49-F238E27FC236}">
                <a16:creationId xmlns:a16="http://schemas.microsoft.com/office/drawing/2014/main" id="{7A9DDA96-C8E1-8843-A54A-619109E8A583}"/>
              </a:ext>
            </a:extLst>
          </p:cNvPr>
          <p:cNvSpPr txBox="1"/>
          <p:nvPr/>
        </p:nvSpPr>
        <p:spPr>
          <a:xfrm>
            <a:off x="573106" y="1302230"/>
            <a:ext cx="10442712" cy="3108543"/>
          </a:xfrm>
          <a:prstGeom prst="rect">
            <a:avLst/>
          </a:prstGeom>
          <a:noFill/>
        </p:spPr>
        <p:txBody>
          <a:bodyPr wrap="square" rtlCol="0">
            <a:spAutoFit/>
          </a:bodyPr>
          <a:lstStyle/>
          <a:p>
            <a:pPr algn="just" fontAlgn="base"/>
            <a:r>
              <a:rPr lang="en-US" sz="1400" b="1" dirty="0">
                <a:latin typeface="+mn-lt"/>
              </a:rPr>
              <a:t>OnRamp</a:t>
            </a:r>
            <a:r>
              <a:rPr lang="en-US" sz="1400" dirty="0">
                <a:latin typeface="+mn-lt"/>
                <a:hlinkClick r:id="rId2"/>
              </a:rPr>
              <a:t> </a:t>
            </a:r>
            <a:r>
              <a:rPr lang="en-US" sz="1400" dirty="0">
                <a:latin typeface="+mn-lt"/>
              </a:rPr>
              <a:t>provides a central access point to request accounts for and administer access to various </a:t>
            </a:r>
          </a:p>
          <a:p>
            <a:pPr algn="just" fontAlgn="base"/>
            <a:r>
              <a:rPr lang="en-US" sz="1400" dirty="0">
                <a:latin typeface="+mn-lt"/>
              </a:rPr>
              <a:t>types of user access tools. </a:t>
            </a:r>
            <a:r>
              <a:rPr lang="en-US" sz="1400" dirty="0" err="1">
                <a:latin typeface="+mn-lt"/>
              </a:rPr>
              <a:t>OnRamp</a:t>
            </a:r>
            <a:r>
              <a:rPr lang="en-US" sz="1400" dirty="0">
                <a:latin typeface="+mn-lt"/>
              </a:rPr>
              <a:t> requires your CEC authentication twice. If you use "remember </a:t>
            </a:r>
          </a:p>
          <a:p>
            <a:pPr algn="just" fontAlgn="base"/>
            <a:r>
              <a:rPr lang="en-US" sz="1400" dirty="0">
                <a:latin typeface="+mn-lt"/>
              </a:rPr>
              <a:t>password" browser feature, and you make a password mistake - </a:t>
            </a:r>
            <a:r>
              <a:rPr lang="en-US" sz="1400" dirty="0" err="1">
                <a:latin typeface="+mn-lt"/>
              </a:rPr>
              <a:t>OnRamp</a:t>
            </a:r>
            <a:r>
              <a:rPr lang="en-US" sz="1400" dirty="0">
                <a:latin typeface="+mn-lt"/>
              </a:rPr>
              <a:t> might get stuck with incorrect </a:t>
            </a:r>
          </a:p>
          <a:p>
            <a:pPr algn="just" fontAlgn="base"/>
            <a:r>
              <a:rPr lang="en-US" sz="1400" dirty="0">
                <a:latin typeface="+mn-lt"/>
              </a:rPr>
              <a:t>password. In this case, launch Keychain Access and click on Password on the left pane and search for the </a:t>
            </a:r>
          </a:p>
          <a:p>
            <a:pPr algn="just" fontAlgn="base"/>
            <a:r>
              <a:rPr lang="en-US" sz="1400" dirty="0">
                <a:latin typeface="+mn-lt"/>
              </a:rPr>
              <a:t>entries with CEC ID (for example: </a:t>
            </a:r>
            <a:r>
              <a:rPr lang="en-US" sz="1400" dirty="0">
                <a:latin typeface="+mn-lt"/>
                <a:hlinkClick r:id="rId3"/>
              </a:rPr>
              <a:t>abcdefg@cisco.com)</a:t>
            </a:r>
            <a:r>
              <a:rPr lang="en-US" sz="1400" dirty="0">
                <a:latin typeface="+mn-lt"/>
              </a:rPr>
              <a:t> and delete all the entries and also clear all the </a:t>
            </a:r>
          </a:p>
          <a:p>
            <a:pPr algn="just" fontAlgn="base"/>
            <a:r>
              <a:rPr lang="en-US" sz="1400" dirty="0">
                <a:latin typeface="+mn-lt"/>
              </a:rPr>
              <a:t>browsers’ Caches and Cookies.</a:t>
            </a:r>
          </a:p>
          <a:p>
            <a:pPr algn="just" fontAlgn="base"/>
            <a:endParaRPr lang="en-US" sz="1400" dirty="0">
              <a:latin typeface="+mn-lt"/>
            </a:endParaRPr>
          </a:p>
          <a:p>
            <a:pPr algn="just" fontAlgn="base"/>
            <a:r>
              <a:rPr lang="en-US" sz="1400" b="1" dirty="0">
                <a:latin typeface="+mn-lt"/>
              </a:rPr>
              <a:t>NOTE: </a:t>
            </a:r>
            <a:r>
              <a:rPr lang="en-US" sz="1400" dirty="0">
                <a:latin typeface="+mn-lt"/>
              </a:rPr>
              <a:t>Do not delete any other credentials from Keychain Access as it may cause other issues while </a:t>
            </a:r>
          </a:p>
          <a:p>
            <a:pPr algn="just" fontAlgn="base"/>
            <a:r>
              <a:rPr lang="en-US" sz="1400" dirty="0">
                <a:latin typeface="+mn-lt"/>
              </a:rPr>
              <a:t>accessing the third-party webpages or applications.</a:t>
            </a:r>
          </a:p>
          <a:p>
            <a:pPr algn="just" fontAlgn="base"/>
            <a:endParaRPr lang="en-US" sz="1400" b="1" dirty="0">
              <a:latin typeface="+mn-lt"/>
            </a:endParaRPr>
          </a:p>
          <a:p>
            <a:pPr algn="just" fontAlgn="base"/>
            <a:r>
              <a:rPr lang="en-US" sz="1400" dirty="0">
                <a:latin typeface="+mn-lt"/>
              </a:rPr>
              <a:t>*** If the issue still persist with </a:t>
            </a:r>
            <a:r>
              <a:rPr lang="en-US" sz="1400" dirty="0" err="1">
                <a:latin typeface="+mn-lt"/>
              </a:rPr>
              <a:t>OnRamp</a:t>
            </a:r>
            <a:r>
              <a:rPr lang="en-US" sz="1400" dirty="0">
                <a:latin typeface="+mn-lt"/>
              </a:rPr>
              <a:t>, then escalate the case to </a:t>
            </a:r>
            <a:r>
              <a:rPr lang="en-US" sz="1400" dirty="0" err="1">
                <a:latin typeface="+mn-lt"/>
              </a:rPr>
              <a:t>OnRamp</a:t>
            </a:r>
            <a:r>
              <a:rPr lang="en-US" sz="1400" dirty="0">
                <a:latin typeface="+mn-lt"/>
              </a:rPr>
              <a:t> Support Team.</a:t>
            </a:r>
          </a:p>
          <a:p>
            <a:pPr fontAlgn="base"/>
            <a:r>
              <a:rPr lang="en-US" sz="1400" dirty="0">
                <a:latin typeface="+mn-lt"/>
              </a:rPr>
              <a:t> </a:t>
            </a:r>
          </a:p>
          <a:p>
            <a:pPr fontAlgn="base"/>
            <a:r>
              <a:rPr lang="en-US" sz="1400" dirty="0">
                <a:latin typeface="+mn-lt"/>
              </a:rPr>
              <a:t>To check your current permissions list use the following link:</a:t>
            </a:r>
          </a:p>
          <a:p>
            <a:pPr fontAlgn="base"/>
            <a:r>
              <a:rPr lang="en-US" sz="1400" dirty="0">
                <a:latin typeface="+mn-lt"/>
                <a:hlinkClick r:id="rId4"/>
              </a:rPr>
              <a:t>http://eman-core.cisco.com/SERVICE/OnRamp/status/</a:t>
            </a:r>
            <a:r>
              <a:rPr lang="en-US" sz="1400" dirty="0">
                <a:latin typeface="+mn-lt"/>
              </a:rPr>
              <a:t>CEC Username</a:t>
            </a:r>
          </a:p>
        </p:txBody>
      </p:sp>
    </p:spTree>
    <p:extLst>
      <p:ext uri="{BB962C8B-B14F-4D97-AF65-F5344CB8AC3E}">
        <p14:creationId xmlns:p14="http://schemas.microsoft.com/office/powerpoint/2010/main" val="96510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78528" y="3256654"/>
            <a:ext cx="8578019" cy="574644"/>
          </a:xfrm>
        </p:spPr>
        <p:txBody>
          <a:bodyPr/>
          <a:lstStyle/>
          <a:p>
            <a:r>
              <a:rPr lang="en-US" dirty="0"/>
              <a:t>Troubleshooting of Mac OS X &amp; Applications</a:t>
            </a:r>
          </a:p>
        </p:txBody>
      </p:sp>
      <p:pic>
        <p:nvPicPr>
          <p:cNvPr id="1026" name="Picture 2" descr="http://www.exclusive-networks.co.uk/wp-content/uploads/2012/03/support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95583" y="4000908"/>
            <a:ext cx="860965" cy="94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43058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063" y="2142168"/>
            <a:ext cx="3211085" cy="1225728"/>
          </a:xfrm>
        </p:spPr>
        <p:txBody>
          <a:bodyPr/>
          <a:lstStyle/>
          <a:p>
            <a:r>
              <a:rPr lang="en-US" sz="3200" dirty="0">
                <a:solidFill>
                  <a:schemeClr val="accent1">
                    <a:lumMod val="60000"/>
                    <a:lumOff val="40000"/>
                  </a:schemeClr>
                </a:solidFill>
              </a:rPr>
              <a:t>Troubleshooting</a:t>
            </a:r>
          </a:p>
        </p:txBody>
      </p:sp>
      <p:sp>
        <p:nvSpPr>
          <p:cNvPr id="7" name="Text Placeholder 2">
            <a:extLst>
              <a:ext uri="{FF2B5EF4-FFF2-40B4-BE49-F238E27FC236}">
                <a16:creationId xmlns:a16="http://schemas.microsoft.com/office/drawing/2014/main" id="{02580530-9EED-0543-8614-ECB6A4139653}"/>
              </a:ext>
            </a:extLst>
          </p:cNvPr>
          <p:cNvSpPr>
            <a:spLocks noGrp="1"/>
          </p:cNvSpPr>
          <p:nvPr>
            <p:ph type="body" sz="quarter" idx="11"/>
          </p:nvPr>
        </p:nvSpPr>
        <p:spPr/>
        <p:txBody>
          <a:bodyPr/>
          <a:lstStyle/>
          <a:p>
            <a:pPr marL="457200" indent="-457200">
              <a:buFont typeface="Arial" charset="0"/>
              <a:buChar char="•"/>
            </a:pPr>
            <a:r>
              <a:rPr lang="en-US" sz="1600" dirty="0"/>
              <a:t>Mac OS X Startup Issues</a:t>
            </a:r>
          </a:p>
          <a:p>
            <a:pPr marL="457200" indent="-457200">
              <a:buFont typeface="Arial" charset="0"/>
              <a:buChar char="•"/>
            </a:pPr>
            <a:r>
              <a:rPr lang="en-US" sz="1600" dirty="0"/>
              <a:t>PRAM &amp; SMC</a:t>
            </a:r>
          </a:p>
          <a:p>
            <a:pPr marL="457200" indent="-457200">
              <a:buFont typeface="Arial" charset="0"/>
              <a:buChar char="•"/>
            </a:pPr>
            <a:r>
              <a:rPr lang="en-US" sz="1600" dirty="0"/>
              <a:t>Mac OS X Troubleshooting</a:t>
            </a:r>
          </a:p>
          <a:p>
            <a:pPr marL="457200" indent="-457200">
              <a:buFont typeface="Arial" charset="0"/>
              <a:buChar char="•"/>
            </a:pPr>
            <a:r>
              <a:rPr lang="en-US" sz="1600" dirty="0"/>
              <a:t>Mac OS X Inbuilt Application</a:t>
            </a:r>
          </a:p>
          <a:p>
            <a:pPr marL="457200" indent="-457200">
              <a:buFont typeface="Arial" charset="0"/>
              <a:buChar char="•"/>
            </a:pPr>
            <a:r>
              <a:rPr lang="en-US" sz="1600" dirty="0"/>
              <a:t>Mac OS X Supported Apps</a:t>
            </a:r>
            <a:br>
              <a:rPr lang="en-US" sz="1600" dirty="0"/>
            </a:br>
            <a:endParaRPr lang="en-US" sz="1600" dirty="0"/>
          </a:p>
        </p:txBody>
      </p:sp>
    </p:spTree>
    <p:extLst>
      <p:ext uri="{BB962C8B-B14F-4D97-AF65-F5344CB8AC3E}">
        <p14:creationId xmlns:p14="http://schemas.microsoft.com/office/powerpoint/2010/main" val="384490369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D93A-9331-3949-BD95-35C76C2D593E}"/>
              </a:ext>
            </a:extLst>
          </p:cNvPr>
          <p:cNvSpPr>
            <a:spLocks noGrp="1"/>
          </p:cNvSpPr>
          <p:nvPr>
            <p:ph type="title"/>
          </p:nvPr>
        </p:nvSpPr>
        <p:spPr/>
        <p:txBody>
          <a:bodyPr/>
          <a:lstStyle/>
          <a:p>
            <a:pPr algn="ctr"/>
            <a:r>
              <a:rPr lang="en-US" sz="2400" dirty="0"/>
              <a:t>Mac OS X Startup Issues</a:t>
            </a:r>
          </a:p>
        </p:txBody>
      </p:sp>
      <p:sp>
        <p:nvSpPr>
          <p:cNvPr id="3" name="TextBox 2">
            <a:extLst>
              <a:ext uri="{FF2B5EF4-FFF2-40B4-BE49-F238E27FC236}">
                <a16:creationId xmlns:a16="http://schemas.microsoft.com/office/drawing/2014/main" id="{221B6F9F-77E3-4442-A43B-6EF9C2EBB772}"/>
              </a:ext>
            </a:extLst>
          </p:cNvPr>
          <p:cNvSpPr txBox="1"/>
          <p:nvPr/>
        </p:nvSpPr>
        <p:spPr>
          <a:xfrm>
            <a:off x="455017" y="905818"/>
            <a:ext cx="10535478" cy="3970318"/>
          </a:xfrm>
          <a:prstGeom prst="rect">
            <a:avLst/>
          </a:prstGeom>
          <a:noFill/>
        </p:spPr>
        <p:txBody>
          <a:bodyPr wrap="square" rtlCol="0">
            <a:spAutoFit/>
          </a:bodyPr>
          <a:lstStyle/>
          <a:p>
            <a:pPr algn="just"/>
            <a:r>
              <a:rPr lang="en-US" sz="1400" dirty="0">
                <a:latin typeface="+mn-lt"/>
              </a:rPr>
              <a:t>On a Mac, sometimes we get </a:t>
            </a:r>
            <a:r>
              <a:rPr lang="en-US" sz="1400" b="1" dirty="0">
                <a:latin typeface="+mn-lt"/>
              </a:rPr>
              <a:t>Startup Issues </a:t>
            </a:r>
            <a:r>
              <a:rPr lang="en-US" sz="1400" dirty="0">
                <a:latin typeface="+mn-lt"/>
              </a:rPr>
              <a:t>like:</a:t>
            </a:r>
          </a:p>
          <a:p>
            <a:pPr algn="just"/>
            <a:r>
              <a:rPr lang="en-US" sz="1400" dirty="0">
                <a:latin typeface="+mn-lt"/>
              </a:rPr>
              <a:t> </a:t>
            </a:r>
          </a:p>
          <a:p>
            <a:pPr lvl="0" indent="317500" algn="just"/>
            <a:r>
              <a:rPr lang="en-US" sz="1400" i="1" dirty="0">
                <a:latin typeface="+mn-lt"/>
              </a:rPr>
              <a:t>- Grey Screen</a:t>
            </a:r>
          </a:p>
          <a:p>
            <a:pPr lvl="0" indent="317500" algn="just"/>
            <a:r>
              <a:rPr lang="en-US" sz="1400" i="1" dirty="0">
                <a:latin typeface="+mn-lt"/>
              </a:rPr>
              <a:t>- Prohibitory Sign </a:t>
            </a:r>
          </a:p>
          <a:p>
            <a:pPr lvl="0" indent="317500" algn="just"/>
            <a:r>
              <a:rPr lang="en-US" sz="1400" i="1" dirty="0">
                <a:latin typeface="+mn-lt"/>
              </a:rPr>
              <a:t>- Flashing Question Mark</a:t>
            </a:r>
          </a:p>
          <a:p>
            <a:pPr lvl="0" indent="317500" algn="just"/>
            <a:r>
              <a:rPr lang="en-US" sz="1400" i="1" dirty="0">
                <a:latin typeface="+mn-lt"/>
              </a:rPr>
              <a:t>- Broken Folder</a:t>
            </a:r>
          </a:p>
          <a:p>
            <a:pPr lvl="0" indent="317500" algn="just"/>
            <a:r>
              <a:rPr lang="en-US" sz="1400" i="1" dirty="0">
                <a:latin typeface="+mn-lt"/>
              </a:rPr>
              <a:t>- Apple Logo with Spinning Gear</a:t>
            </a:r>
          </a:p>
          <a:p>
            <a:pPr algn="just"/>
            <a:r>
              <a:rPr lang="en-US" sz="1400" b="1" i="1" dirty="0">
                <a:latin typeface="+mn-lt"/>
              </a:rPr>
              <a:t> </a:t>
            </a:r>
            <a:endParaRPr lang="en-US" sz="1400" dirty="0">
              <a:latin typeface="+mn-lt"/>
            </a:endParaRPr>
          </a:p>
          <a:p>
            <a:pPr algn="just"/>
            <a:r>
              <a:rPr lang="en-US" sz="1400" dirty="0">
                <a:latin typeface="+mn-lt"/>
              </a:rPr>
              <a:t>Sometimes the Mac gets stuck at startup with any of the above symptom. To fix that issues, try the following troubleshooting steps:</a:t>
            </a:r>
          </a:p>
          <a:p>
            <a:pPr algn="just"/>
            <a:endParaRPr lang="en-US" sz="1400" dirty="0">
              <a:latin typeface="+mn-lt"/>
            </a:endParaRPr>
          </a:p>
          <a:p>
            <a:pPr marL="285750" indent="-285750" algn="just">
              <a:buFont typeface="Arial" charset="0"/>
              <a:buChar char="•"/>
            </a:pPr>
            <a:r>
              <a:rPr lang="en-US" sz="1400" dirty="0">
                <a:latin typeface="+mn-lt"/>
              </a:rPr>
              <a:t>Perform a PRAM Reset.</a:t>
            </a:r>
          </a:p>
          <a:p>
            <a:pPr marL="342900" lvl="0" indent="-342900" algn="just">
              <a:buAutoNum type="arabicParenR"/>
            </a:pPr>
            <a:endParaRPr lang="en-US" sz="1400" dirty="0">
              <a:latin typeface="+mn-lt"/>
            </a:endParaRPr>
          </a:p>
          <a:p>
            <a:pPr marL="274638" algn="just"/>
            <a:r>
              <a:rPr lang="en-US" sz="1400" b="1" dirty="0">
                <a:latin typeface="+mn-lt"/>
              </a:rPr>
              <a:t>NOTE:</a:t>
            </a:r>
            <a:r>
              <a:rPr lang="en-US" sz="1400" dirty="0">
                <a:latin typeface="+mn-lt"/>
              </a:rPr>
              <a:t> To perform a PRAM Reset, press and hold down, </a:t>
            </a:r>
            <a:r>
              <a:rPr lang="en-US" sz="1400" b="1" dirty="0">
                <a:latin typeface="+mn-lt"/>
              </a:rPr>
              <a:t>COMMAND + OPTION + P + R keys</a:t>
            </a:r>
            <a:r>
              <a:rPr lang="en-US" sz="1400" dirty="0">
                <a:latin typeface="+mn-lt"/>
              </a:rPr>
              <a:t> together and then turn ON the Mac. The Mac would get restarted again and again. Release those key after the third Chime. For the Desktop, which has Bluetooth Keyboard, try the same procedure immediately after turning ON the Mac.</a:t>
            </a:r>
          </a:p>
          <a:p>
            <a:pPr algn="just"/>
            <a:endParaRPr lang="en-US" sz="1400" dirty="0">
              <a:latin typeface="+mn-lt"/>
            </a:endParaRPr>
          </a:p>
          <a:p>
            <a:pPr indent="317500" algn="just"/>
            <a:r>
              <a:rPr lang="en-US" sz="1400" dirty="0">
                <a:latin typeface="+mn-lt"/>
              </a:rPr>
              <a:t>For more information about PRAM, refer </a:t>
            </a:r>
            <a:r>
              <a:rPr lang="en-US" sz="1400" u="sng" dirty="0">
                <a:latin typeface="+mn-lt"/>
                <a:hlinkClick r:id="rId3"/>
              </a:rPr>
              <a:t>http://support.apple.com/kb/HT1379</a:t>
            </a:r>
            <a:endParaRPr lang="en-US" sz="1400" dirty="0">
              <a:latin typeface="+mn-lt"/>
            </a:endParaRPr>
          </a:p>
        </p:txBody>
      </p:sp>
    </p:spTree>
    <p:extLst>
      <p:ext uri="{BB962C8B-B14F-4D97-AF65-F5344CB8AC3E}">
        <p14:creationId xmlns:p14="http://schemas.microsoft.com/office/powerpoint/2010/main" val="3582553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CE9EA-09F1-7A4A-97C8-F20C67F66A64}"/>
              </a:ext>
            </a:extLst>
          </p:cNvPr>
          <p:cNvSpPr>
            <a:spLocks noGrp="1"/>
          </p:cNvSpPr>
          <p:nvPr>
            <p:ph type="title"/>
          </p:nvPr>
        </p:nvSpPr>
        <p:spPr/>
        <p:txBody>
          <a:bodyPr/>
          <a:lstStyle/>
          <a:p>
            <a:pPr algn="ctr"/>
            <a:r>
              <a:rPr lang="en-US" sz="2400" dirty="0"/>
              <a:t>Mac OS X Startup Issues</a:t>
            </a:r>
          </a:p>
        </p:txBody>
      </p:sp>
      <p:sp>
        <p:nvSpPr>
          <p:cNvPr id="3" name="TextBox 2">
            <a:extLst>
              <a:ext uri="{FF2B5EF4-FFF2-40B4-BE49-F238E27FC236}">
                <a16:creationId xmlns:a16="http://schemas.microsoft.com/office/drawing/2014/main" id="{A503928E-76B7-0D40-AAE6-E0E4E48EB13D}"/>
              </a:ext>
            </a:extLst>
          </p:cNvPr>
          <p:cNvSpPr txBox="1"/>
          <p:nvPr/>
        </p:nvSpPr>
        <p:spPr>
          <a:xfrm>
            <a:off x="266415" y="932680"/>
            <a:ext cx="10760765" cy="3754874"/>
          </a:xfrm>
          <a:prstGeom prst="rect">
            <a:avLst/>
          </a:prstGeom>
          <a:noFill/>
        </p:spPr>
        <p:txBody>
          <a:bodyPr wrap="square" rtlCol="0">
            <a:spAutoFit/>
          </a:bodyPr>
          <a:lstStyle/>
          <a:p>
            <a:pPr marL="285750" lvl="0" indent="-285750" algn="just">
              <a:buFont typeface="Arial" charset="0"/>
              <a:buChar char="•"/>
            </a:pPr>
            <a:r>
              <a:rPr lang="en-US" sz="1400" dirty="0">
                <a:latin typeface="+mn-lt"/>
              </a:rPr>
              <a:t>If the issue still persists, then hold down the ‘</a:t>
            </a:r>
            <a:r>
              <a:rPr lang="en-US" sz="1400" b="1" dirty="0">
                <a:latin typeface="+mn-lt"/>
              </a:rPr>
              <a:t>OPTION</a:t>
            </a:r>
            <a:r>
              <a:rPr lang="en-US" sz="1400" dirty="0">
                <a:latin typeface="+mn-lt"/>
              </a:rPr>
              <a:t>’ key at startup and then turn ON the Mac. Select the bootable partition (Macintosh HD) and then click on the arrow mark on the bottom to boot through that partition.</a:t>
            </a:r>
          </a:p>
          <a:p>
            <a:pPr lvl="0" algn="just"/>
            <a:endParaRPr lang="en-US" sz="1400" dirty="0">
              <a:latin typeface="+mn-lt"/>
            </a:endParaRPr>
          </a:p>
          <a:p>
            <a:pPr marL="285750" lvl="0" indent="-285750" algn="just">
              <a:buFont typeface="Arial" charset="0"/>
              <a:buChar char="•"/>
            </a:pPr>
            <a:r>
              <a:rPr lang="en-US" sz="1400" dirty="0">
                <a:latin typeface="+mn-lt"/>
              </a:rPr>
              <a:t>If the issue still persists, hold down the ‘</a:t>
            </a:r>
            <a:r>
              <a:rPr lang="en-US" sz="1400" b="1" dirty="0">
                <a:latin typeface="+mn-lt"/>
              </a:rPr>
              <a:t>SHIFT</a:t>
            </a:r>
            <a:r>
              <a:rPr lang="en-US" sz="1400" dirty="0">
                <a:latin typeface="+mn-lt"/>
              </a:rPr>
              <a:t>’ key and then turn ON the Mac and don’t leave the ‘</a:t>
            </a:r>
            <a:r>
              <a:rPr lang="en-US" sz="1400" b="1" dirty="0">
                <a:latin typeface="+mn-lt"/>
              </a:rPr>
              <a:t>SHIFT</a:t>
            </a:r>
            <a:r>
              <a:rPr lang="en-US" sz="1400" dirty="0">
                <a:latin typeface="+mn-lt"/>
              </a:rPr>
              <a:t>’ key until it shows the login screen. It would help the Mac to boot to Safe boot, which would take approximately, 3 – 5 minutes and also it would show a progress bar on the grey screen. </a:t>
            </a:r>
          </a:p>
          <a:p>
            <a:pPr lvl="0" algn="just"/>
            <a:endParaRPr lang="en-US" sz="1400" dirty="0">
              <a:latin typeface="+mn-lt"/>
            </a:endParaRPr>
          </a:p>
          <a:p>
            <a:pPr lvl="0" algn="just"/>
            <a:r>
              <a:rPr lang="en-US" sz="1400" b="1" dirty="0">
                <a:latin typeface="+mn-lt"/>
              </a:rPr>
              <a:t>NOTE: </a:t>
            </a:r>
            <a:r>
              <a:rPr lang="en-US" sz="1400" dirty="0">
                <a:latin typeface="+mn-lt"/>
              </a:rPr>
              <a:t>If the Mac fails to boot to Safe boot, then we have only option to reinstall the Mac OS X and restore the data from </a:t>
            </a:r>
            <a:r>
              <a:rPr lang="en-US" sz="1400" b="1" dirty="0">
                <a:latin typeface="+mn-lt"/>
              </a:rPr>
              <a:t>Time Machine</a:t>
            </a:r>
            <a:r>
              <a:rPr lang="en-US" sz="1400" dirty="0">
                <a:latin typeface="+mn-lt"/>
              </a:rPr>
              <a:t> backup or from </a:t>
            </a:r>
            <a:r>
              <a:rPr lang="en-US" sz="1400" b="1" dirty="0" err="1">
                <a:latin typeface="+mn-lt"/>
              </a:rPr>
              <a:t>CrashPlan</a:t>
            </a:r>
            <a:r>
              <a:rPr lang="en-US" sz="1400" dirty="0">
                <a:latin typeface="+mn-lt"/>
              </a:rPr>
              <a:t> Backup.</a:t>
            </a:r>
            <a:endParaRPr lang="en-US" sz="1400" b="1" dirty="0">
              <a:latin typeface="+mn-lt"/>
            </a:endParaRPr>
          </a:p>
          <a:p>
            <a:pPr lvl="0" algn="just"/>
            <a:endParaRPr lang="en-US" sz="1400" dirty="0">
              <a:latin typeface="+mn-lt"/>
            </a:endParaRPr>
          </a:p>
          <a:p>
            <a:pPr marL="285750" lvl="0" indent="-285750" algn="just">
              <a:buFont typeface="Arial" charset="0"/>
              <a:buChar char="•"/>
            </a:pPr>
            <a:r>
              <a:rPr lang="en-US" sz="1400" dirty="0">
                <a:latin typeface="+mn-lt"/>
              </a:rPr>
              <a:t>If it boots to Safe boot, clear the contents from following Locations:</a:t>
            </a:r>
          </a:p>
          <a:p>
            <a:pPr algn="just"/>
            <a:r>
              <a:rPr lang="en-US" sz="1400" dirty="0">
                <a:latin typeface="+mn-lt"/>
              </a:rPr>
              <a:t> </a:t>
            </a:r>
          </a:p>
          <a:p>
            <a:pPr indent="538163" algn="just"/>
            <a:r>
              <a:rPr lang="en-US" sz="1400" dirty="0">
                <a:latin typeface="+mn-lt"/>
              </a:rPr>
              <a:t>Macintosh HD/Library/Caches/</a:t>
            </a:r>
          </a:p>
          <a:p>
            <a:pPr indent="538163" algn="just"/>
            <a:r>
              <a:rPr lang="en-US" sz="1400" dirty="0">
                <a:latin typeface="+mn-lt"/>
              </a:rPr>
              <a:t>Macintosh HD/Library/</a:t>
            </a:r>
            <a:r>
              <a:rPr lang="en-US" sz="1400" dirty="0" err="1">
                <a:latin typeface="+mn-lt"/>
              </a:rPr>
              <a:t>Startupitems</a:t>
            </a:r>
            <a:r>
              <a:rPr lang="en-US" sz="1400" dirty="0">
                <a:latin typeface="+mn-lt"/>
              </a:rPr>
              <a:t>/</a:t>
            </a:r>
          </a:p>
          <a:p>
            <a:pPr indent="538163" algn="just"/>
            <a:r>
              <a:rPr lang="en-US" sz="1400" dirty="0">
                <a:latin typeface="+mn-lt"/>
              </a:rPr>
              <a:t>Macintosh HD/Users/&lt;User’s Home Folder&gt;/Library/Caches/</a:t>
            </a:r>
          </a:p>
          <a:p>
            <a:pPr indent="538163" algn="just"/>
            <a:r>
              <a:rPr lang="en-US" sz="1400" dirty="0">
                <a:latin typeface="+mn-lt"/>
              </a:rPr>
              <a:t>Macintosh HD/Users /&lt;User’s Home Folder &gt;/Library/Cookies/</a:t>
            </a:r>
          </a:p>
          <a:p>
            <a:pPr indent="538163" algn="just"/>
            <a:r>
              <a:rPr lang="en-US" sz="1400" dirty="0">
                <a:latin typeface="+mn-lt"/>
              </a:rPr>
              <a:t>Macintosh HD/Applications/System Preferences/Users &amp; Groups/Login items</a:t>
            </a:r>
          </a:p>
        </p:txBody>
      </p:sp>
    </p:spTree>
    <p:extLst>
      <p:ext uri="{BB962C8B-B14F-4D97-AF65-F5344CB8AC3E}">
        <p14:creationId xmlns:p14="http://schemas.microsoft.com/office/powerpoint/2010/main" val="895343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EF16-2F8F-194C-9656-0D3FBDDD5604}"/>
              </a:ext>
            </a:extLst>
          </p:cNvPr>
          <p:cNvSpPr>
            <a:spLocks noGrp="1"/>
          </p:cNvSpPr>
          <p:nvPr>
            <p:ph type="title"/>
          </p:nvPr>
        </p:nvSpPr>
        <p:spPr/>
        <p:txBody>
          <a:bodyPr/>
          <a:lstStyle/>
          <a:p>
            <a:pPr algn="ctr"/>
            <a:r>
              <a:rPr lang="en-US" sz="2400" dirty="0"/>
              <a:t>Mac OS X Startup Issues</a:t>
            </a:r>
          </a:p>
        </p:txBody>
      </p:sp>
      <p:sp>
        <p:nvSpPr>
          <p:cNvPr id="3" name="TextBox 2">
            <a:extLst>
              <a:ext uri="{FF2B5EF4-FFF2-40B4-BE49-F238E27FC236}">
                <a16:creationId xmlns:a16="http://schemas.microsoft.com/office/drawing/2014/main" id="{583BBA25-3E0D-3440-8648-7DF8A2C6CACE}"/>
              </a:ext>
            </a:extLst>
          </p:cNvPr>
          <p:cNvSpPr txBox="1"/>
          <p:nvPr/>
        </p:nvSpPr>
        <p:spPr>
          <a:xfrm>
            <a:off x="97335" y="858925"/>
            <a:ext cx="10508974" cy="3970318"/>
          </a:xfrm>
          <a:prstGeom prst="rect">
            <a:avLst/>
          </a:prstGeom>
          <a:noFill/>
        </p:spPr>
        <p:txBody>
          <a:bodyPr wrap="square" rtlCol="0">
            <a:spAutoFit/>
          </a:bodyPr>
          <a:lstStyle/>
          <a:p>
            <a:pPr marL="538163" indent="-220663" algn="just">
              <a:buFont typeface="+mj-lt"/>
              <a:buAutoNum type="romanUcPeriod"/>
            </a:pPr>
            <a:r>
              <a:rPr lang="en-US" sz="1400" dirty="0">
                <a:latin typeface="+mn-lt"/>
              </a:rPr>
              <a:t>To delete </a:t>
            </a:r>
            <a:r>
              <a:rPr lang="en-US" sz="1400" b="1" dirty="0">
                <a:latin typeface="+mn-lt"/>
              </a:rPr>
              <a:t>Login items</a:t>
            </a:r>
            <a:r>
              <a:rPr lang="en-US" sz="1400" dirty="0">
                <a:latin typeface="+mn-lt"/>
              </a:rPr>
              <a:t>, open the Lock on the bottom left corner using the Administrator Username and Password and then highlight the user account on the left hand side and select ‘</a:t>
            </a:r>
            <a:r>
              <a:rPr lang="en-US" sz="1400" b="1" dirty="0">
                <a:latin typeface="+mn-lt"/>
              </a:rPr>
              <a:t>Login Items</a:t>
            </a:r>
            <a:r>
              <a:rPr lang="en-US" sz="1400" dirty="0">
                <a:latin typeface="+mn-lt"/>
              </a:rPr>
              <a:t>’ on the right side.</a:t>
            </a:r>
          </a:p>
          <a:p>
            <a:pPr marL="538163" indent="-220663" algn="just">
              <a:buFont typeface="+mj-lt"/>
              <a:buAutoNum type="romanUcPeriod"/>
            </a:pPr>
            <a:r>
              <a:rPr lang="en-US" sz="1400" dirty="0">
                <a:latin typeface="+mn-lt"/>
              </a:rPr>
              <a:t>Delete all the items(except </a:t>
            </a:r>
            <a:r>
              <a:rPr lang="en-US" sz="1400" b="1" dirty="0" err="1">
                <a:latin typeface="+mn-lt"/>
              </a:rPr>
              <a:t>CrashPlan</a:t>
            </a:r>
            <a:r>
              <a:rPr lang="en-US" sz="1400" dirty="0">
                <a:latin typeface="+mn-lt"/>
              </a:rPr>
              <a:t>) listed under Login Items by highlighting one by one and clicking on the </a:t>
            </a:r>
            <a:r>
              <a:rPr lang="en-US" sz="1400" b="1" dirty="0">
                <a:latin typeface="+mn-lt"/>
              </a:rPr>
              <a:t>(-)</a:t>
            </a:r>
            <a:r>
              <a:rPr lang="en-US" sz="1400" dirty="0">
                <a:latin typeface="+mn-lt"/>
              </a:rPr>
              <a:t> sign. Empty the Trash by right clicking on Trash icon on the Dock. If some of the files are not deleting, then you can delete those after rebooting the Mac by next time</a:t>
            </a:r>
            <a:r>
              <a:rPr lang="en-US" sz="1400" b="1" dirty="0">
                <a:latin typeface="+mn-lt"/>
              </a:rPr>
              <a:t>.</a:t>
            </a:r>
            <a:endParaRPr lang="en-US" sz="1400" dirty="0">
              <a:latin typeface="+mn-lt"/>
            </a:endParaRPr>
          </a:p>
          <a:p>
            <a:pPr marL="400050" indent="-400050" algn="just">
              <a:buFont typeface="Arial" charset="0"/>
              <a:buChar char="•"/>
            </a:pPr>
            <a:r>
              <a:rPr lang="en-US" sz="1400" dirty="0">
                <a:latin typeface="+mn-lt"/>
              </a:rPr>
              <a:t>Then Perform </a:t>
            </a:r>
            <a:r>
              <a:rPr lang="en-US" sz="1400" b="1" dirty="0">
                <a:latin typeface="+mn-lt"/>
              </a:rPr>
              <a:t>First Aid</a:t>
            </a:r>
            <a:r>
              <a:rPr lang="en-US" sz="1400" dirty="0">
                <a:latin typeface="+mn-lt"/>
              </a:rPr>
              <a:t> from the </a:t>
            </a:r>
            <a:r>
              <a:rPr lang="en-US" sz="1400" b="1" dirty="0">
                <a:latin typeface="+mn-lt"/>
              </a:rPr>
              <a:t>Disk Utility </a:t>
            </a:r>
            <a:r>
              <a:rPr lang="en-US" sz="1400" dirty="0">
                <a:latin typeface="+mn-lt"/>
              </a:rPr>
              <a:t>Window by selecting the </a:t>
            </a:r>
            <a:r>
              <a:rPr lang="en-US" sz="1400" b="1" dirty="0">
                <a:latin typeface="+mn-lt"/>
              </a:rPr>
              <a:t>Macintosh HD </a:t>
            </a:r>
            <a:r>
              <a:rPr lang="en-US" sz="1400" dirty="0">
                <a:latin typeface="+mn-lt"/>
              </a:rPr>
              <a:t>on the left side.</a:t>
            </a:r>
          </a:p>
          <a:p>
            <a:pPr marL="400050" indent="-400050" algn="just">
              <a:buFont typeface="Arial" charset="0"/>
              <a:buChar char="•"/>
            </a:pPr>
            <a:r>
              <a:rPr lang="en-US" sz="1400" dirty="0">
                <a:latin typeface="+mn-lt"/>
              </a:rPr>
              <a:t>Now Go to </a:t>
            </a:r>
            <a:r>
              <a:rPr lang="en-US" sz="1400" b="1" dirty="0">
                <a:latin typeface="+mn-lt"/>
              </a:rPr>
              <a:t>System Preferences &lt; Startup Disk, </a:t>
            </a:r>
            <a:r>
              <a:rPr lang="en-US" sz="1400" dirty="0">
                <a:latin typeface="+mn-lt"/>
              </a:rPr>
              <a:t>select </a:t>
            </a:r>
            <a:r>
              <a:rPr lang="en-US" sz="1400" b="1" dirty="0">
                <a:latin typeface="+mn-lt"/>
              </a:rPr>
              <a:t>Macintosh HD </a:t>
            </a:r>
            <a:r>
              <a:rPr lang="en-US" sz="1400" dirty="0">
                <a:latin typeface="+mn-lt"/>
              </a:rPr>
              <a:t>and click on </a:t>
            </a:r>
            <a:r>
              <a:rPr lang="en-US" sz="1400" b="1" dirty="0">
                <a:latin typeface="+mn-lt"/>
              </a:rPr>
              <a:t>Restart</a:t>
            </a:r>
            <a:r>
              <a:rPr lang="en-US" sz="1400" dirty="0">
                <a:latin typeface="+mn-lt"/>
              </a:rPr>
              <a:t>.</a:t>
            </a:r>
          </a:p>
          <a:p>
            <a:pPr marL="400050" indent="-400050" algn="just">
              <a:buFont typeface="Arial" charset="0"/>
              <a:buChar char="•"/>
            </a:pPr>
            <a:r>
              <a:rPr lang="en-US" sz="1400" dirty="0">
                <a:latin typeface="+mn-lt"/>
              </a:rPr>
              <a:t>If the issue still persists, then boot to safe boot again and backup the user data.</a:t>
            </a:r>
          </a:p>
          <a:p>
            <a:pPr marL="400050" indent="-400050" algn="just">
              <a:buFont typeface="Arial" charset="0"/>
              <a:buChar char="•"/>
            </a:pPr>
            <a:r>
              <a:rPr lang="en-US" sz="1400" dirty="0">
                <a:latin typeface="+mn-lt"/>
              </a:rPr>
              <a:t>Once the User data has backed up, then restart the Mac.</a:t>
            </a:r>
          </a:p>
          <a:p>
            <a:pPr marL="400050" indent="-400050" algn="just">
              <a:buFont typeface="Arial" charset="0"/>
              <a:buChar char="•"/>
            </a:pPr>
            <a:r>
              <a:rPr lang="en-US" sz="1400" dirty="0">
                <a:latin typeface="+mn-lt"/>
              </a:rPr>
              <a:t>Boot through the Mac OS install Disk or the Recovery HD</a:t>
            </a:r>
          </a:p>
          <a:p>
            <a:pPr marL="400050" indent="-400050" algn="just">
              <a:buFont typeface="Arial" charset="0"/>
              <a:buChar char="•"/>
            </a:pPr>
            <a:r>
              <a:rPr lang="en-US" sz="1400" dirty="0">
                <a:latin typeface="+mn-lt"/>
              </a:rPr>
              <a:t>Then Launch </a:t>
            </a:r>
            <a:r>
              <a:rPr lang="en-US" sz="1400" b="1" dirty="0">
                <a:latin typeface="+mn-lt"/>
              </a:rPr>
              <a:t>Disk Utility </a:t>
            </a:r>
            <a:r>
              <a:rPr lang="en-US" sz="1400" dirty="0">
                <a:latin typeface="+mn-lt"/>
              </a:rPr>
              <a:t>and perform </a:t>
            </a:r>
            <a:r>
              <a:rPr lang="en-US" sz="1400" b="1" dirty="0">
                <a:latin typeface="+mn-lt"/>
              </a:rPr>
              <a:t>First Aid </a:t>
            </a:r>
            <a:r>
              <a:rPr lang="en-US" sz="1400" dirty="0">
                <a:latin typeface="+mn-lt"/>
              </a:rPr>
              <a:t>by selecting the Macintosh HD.</a:t>
            </a:r>
          </a:p>
          <a:p>
            <a:pPr marL="400050" indent="-400050" algn="just">
              <a:buFont typeface="Arial" charset="0"/>
              <a:buChar char="•"/>
            </a:pPr>
            <a:r>
              <a:rPr lang="en-US" sz="1400" dirty="0">
                <a:latin typeface="+mn-lt"/>
              </a:rPr>
              <a:t>If the First Aid has completed successfully, then restart the Mac and check the status.</a:t>
            </a:r>
          </a:p>
          <a:p>
            <a:pPr marL="400050" indent="-400050" algn="just">
              <a:buFont typeface="Arial" charset="0"/>
              <a:buChar char="•"/>
            </a:pPr>
            <a:r>
              <a:rPr lang="en-US" sz="1400" dirty="0">
                <a:latin typeface="+mn-lt"/>
              </a:rPr>
              <a:t>If the issue still persists or if the First Aid has failed, then format the entire Macintosh HD and reinstall the operating System by following this article: </a:t>
            </a:r>
            <a:r>
              <a:rPr lang="en-US" sz="1400" dirty="0">
                <a:latin typeface="+mn-lt"/>
                <a:hlinkClick r:id="rId3"/>
              </a:rPr>
              <a:t>Mac OS Set up </a:t>
            </a:r>
            <a:endParaRPr lang="en-US" sz="1400" dirty="0">
              <a:latin typeface="+mn-lt"/>
            </a:endParaRPr>
          </a:p>
          <a:p>
            <a:pPr marL="400050" indent="-400050" algn="just">
              <a:buFont typeface="Arial" charset="0"/>
              <a:buChar char="•"/>
            </a:pPr>
            <a:endParaRPr lang="en-US" sz="1400" dirty="0">
              <a:latin typeface="+mn-lt"/>
            </a:endParaRPr>
          </a:p>
          <a:p>
            <a:pPr algn="just"/>
            <a:r>
              <a:rPr lang="en-US" sz="1400" b="1" dirty="0">
                <a:latin typeface="+mn-lt"/>
              </a:rPr>
              <a:t>NOTE:  If the Mac gets stuck at Blue screen, then follow the steps from (ii) to (x).</a:t>
            </a:r>
          </a:p>
          <a:p>
            <a:pPr algn="just"/>
            <a:endParaRPr lang="en-US" sz="1400" b="1" dirty="0">
              <a:latin typeface="+mn-lt"/>
            </a:endParaRPr>
          </a:p>
          <a:p>
            <a:pPr algn="just"/>
            <a:r>
              <a:rPr lang="en-US" sz="1400" dirty="0">
                <a:latin typeface="+mn-lt"/>
              </a:rPr>
              <a:t>For more information about the Startup issues, refer </a:t>
            </a:r>
            <a:r>
              <a:rPr lang="en-US" sz="1400" dirty="0">
                <a:latin typeface="+mn-lt"/>
                <a:hlinkClick r:id="rId4"/>
              </a:rPr>
              <a:t>https://</a:t>
            </a:r>
            <a:r>
              <a:rPr lang="en-US" sz="1400" dirty="0" err="1">
                <a:latin typeface="+mn-lt"/>
                <a:hlinkClick r:id="rId4"/>
              </a:rPr>
              <a:t>support.apple.com</a:t>
            </a:r>
            <a:r>
              <a:rPr lang="en-US" sz="1400" dirty="0">
                <a:latin typeface="+mn-lt"/>
                <a:hlinkClick r:id="rId4"/>
              </a:rPr>
              <a:t>/</a:t>
            </a:r>
            <a:r>
              <a:rPr lang="en-US" sz="1400" dirty="0" err="1">
                <a:latin typeface="+mn-lt"/>
                <a:hlinkClick r:id="rId4"/>
              </a:rPr>
              <a:t>en</a:t>
            </a:r>
            <a:r>
              <a:rPr lang="en-US" sz="1400" dirty="0">
                <a:latin typeface="+mn-lt"/>
                <a:hlinkClick r:id="rId4"/>
              </a:rPr>
              <a:t>-us/HT204156</a:t>
            </a:r>
            <a:endParaRPr lang="en-US" sz="1400" dirty="0">
              <a:latin typeface="+mn-lt"/>
            </a:endParaRPr>
          </a:p>
        </p:txBody>
      </p:sp>
    </p:spTree>
    <p:extLst>
      <p:ext uri="{BB962C8B-B14F-4D97-AF65-F5344CB8AC3E}">
        <p14:creationId xmlns:p14="http://schemas.microsoft.com/office/powerpoint/2010/main" val="2583852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7A69-13B2-094A-8568-D8921EC91EB6}"/>
              </a:ext>
            </a:extLst>
          </p:cNvPr>
          <p:cNvSpPr>
            <a:spLocks noGrp="1"/>
          </p:cNvSpPr>
          <p:nvPr>
            <p:ph type="title"/>
          </p:nvPr>
        </p:nvSpPr>
        <p:spPr/>
        <p:txBody>
          <a:bodyPr/>
          <a:lstStyle/>
          <a:p>
            <a:pPr algn="ctr"/>
            <a:r>
              <a:rPr lang="en-US" sz="2400" dirty="0"/>
              <a:t>When to Perform PRAM</a:t>
            </a:r>
            <a:br>
              <a:rPr lang="en-US" sz="2400" dirty="0"/>
            </a:br>
            <a:endParaRPr lang="en-US" sz="2400" dirty="0"/>
          </a:p>
        </p:txBody>
      </p:sp>
      <p:sp>
        <p:nvSpPr>
          <p:cNvPr id="3" name="TextBox 2">
            <a:extLst>
              <a:ext uri="{FF2B5EF4-FFF2-40B4-BE49-F238E27FC236}">
                <a16:creationId xmlns:a16="http://schemas.microsoft.com/office/drawing/2014/main" id="{CD5FCD47-E934-1948-AE96-B7A78C86091E}"/>
              </a:ext>
            </a:extLst>
          </p:cNvPr>
          <p:cNvSpPr txBox="1"/>
          <p:nvPr/>
        </p:nvSpPr>
        <p:spPr>
          <a:xfrm>
            <a:off x="371288" y="991618"/>
            <a:ext cx="10508974" cy="2031325"/>
          </a:xfrm>
          <a:prstGeom prst="rect">
            <a:avLst/>
          </a:prstGeom>
          <a:noFill/>
        </p:spPr>
        <p:txBody>
          <a:bodyPr wrap="square" rtlCol="0">
            <a:spAutoFit/>
          </a:bodyPr>
          <a:lstStyle/>
          <a:p>
            <a:pPr algn="just"/>
            <a:r>
              <a:rPr lang="en-US" sz="1400" b="1" dirty="0">
                <a:latin typeface="+mn-lt"/>
              </a:rPr>
              <a:t>PRAM</a:t>
            </a:r>
            <a:r>
              <a:rPr lang="en-US" sz="1400" dirty="0">
                <a:latin typeface="+mn-lt"/>
              </a:rPr>
              <a:t> is "non-volatile random-access memory," a small amount of your computer’s memory that stores </a:t>
            </a:r>
          </a:p>
          <a:p>
            <a:pPr algn="just"/>
            <a:r>
              <a:rPr lang="en-US" sz="1400" dirty="0">
                <a:latin typeface="+mn-lt"/>
              </a:rPr>
              <a:t>certain settings in a location that macOS can access quickly. The settings that are stored in NVRAM depend </a:t>
            </a:r>
          </a:p>
          <a:p>
            <a:pPr algn="just"/>
            <a:r>
              <a:rPr lang="en-US" sz="1400" dirty="0">
                <a:latin typeface="+mn-lt"/>
              </a:rPr>
              <a:t>on the type of Mac you're using and the types of devices connected to it. Information stored in NVRAM can </a:t>
            </a:r>
          </a:p>
          <a:p>
            <a:pPr algn="just"/>
            <a:r>
              <a:rPr lang="en-US" sz="1400" dirty="0">
                <a:latin typeface="+mn-lt"/>
              </a:rPr>
              <a:t>include:</a:t>
            </a:r>
          </a:p>
          <a:p>
            <a:pPr algn="just"/>
            <a:endParaRPr lang="en-US" sz="1400" dirty="0">
              <a:latin typeface="+mn-lt"/>
            </a:endParaRPr>
          </a:p>
          <a:p>
            <a:pPr marL="285750" indent="-285750" algn="just">
              <a:buFont typeface="Arial" charset="0"/>
              <a:buChar char="•"/>
            </a:pPr>
            <a:r>
              <a:rPr lang="en-US" sz="1400" i="1" dirty="0">
                <a:latin typeface="+mn-lt"/>
              </a:rPr>
              <a:t>Speaker volume</a:t>
            </a:r>
          </a:p>
          <a:p>
            <a:pPr marL="285750" indent="-285750" algn="just">
              <a:buFont typeface="Arial" charset="0"/>
              <a:buChar char="•"/>
            </a:pPr>
            <a:r>
              <a:rPr lang="en-US" sz="1400" i="1" dirty="0">
                <a:latin typeface="+mn-lt"/>
              </a:rPr>
              <a:t>Screen resolution</a:t>
            </a:r>
          </a:p>
          <a:p>
            <a:pPr marL="285750" indent="-285750" algn="just">
              <a:buFont typeface="Arial" charset="0"/>
              <a:buChar char="•"/>
            </a:pPr>
            <a:r>
              <a:rPr lang="en-US" sz="1400" i="1" dirty="0">
                <a:latin typeface="+mn-lt"/>
              </a:rPr>
              <a:t>Startup disk selection</a:t>
            </a:r>
          </a:p>
          <a:p>
            <a:pPr marL="285750" indent="-285750" algn="just">
              <a:buFont typeface="Arial" charset="0"/>
              <a:buChar char="•"/>
            </a:pPr>
            <a:r>
              <a:rPr lang="en-US" sz="1400" i="1" dirty="0">
                <a:latin typeface="+mn-lt"/>
              </a:rPr>
              <a:t>Recent kernel panic information, if any</a:t>
            </a:r>
          </a:p>
        </p:txBody>
      </p:sp>
    </p:spTree>
    <p:extLst>
      <p:ext uri="{BB962C8B-B14F-4D97-AF65-F5344CB8AC3E}">
        <p14:creationId xmlns:p14="http://schemas.microsoft.com/office/powerpoint/2010/main" val="3534533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E852-DB46-DF48-AC74-09DDD97EE4F0}"/>
              </a:ext>
            </a:extLst>
          </p:cNvPr>
          <p:cNvSpPr>
            <a:spLocks noGrp="1"/>
          </p:cNvSpPr>
          <p:nvPr>
            <p:ph type="title"/>
          </p:nvPr>
        </p:nvSpPr>
        <p:spPr/>
        <p:txBody>
          <a:bodyPr/>
          <a:lstStyle/>
          <a:p>
            <a:pPr algn="ctr"/>
            <a:r>
              <a:rPr lang="en-US" sz="2400" dirty="0"/>
              <a:t>When to Perform SMC</a:t>
            </a:r>
            <a:br>
              <a:rPr lang="en-US" sz="2400" dirty="0"/>
            </a:br>
            <a:endParaRPr lang="en-US" sz="2400" dirty="0"/>
          </a:p>
        </p:txBody>
      </p:sp>
      <p:sp>
        <p:nvSpPr>
          <p:cNvPr id="3" name="TextBox 2">
            <a:extLst>
              <a:ext uri="{FF2B5EF4-FFF2-40B4-BE49-F238E27FC236}">
                <a16:creationId xmlns:a16="http://schemas.microsoft.com/office/drawing/2014/main" id="{3EE8ECDE-ECD2-0344-815A-5FDC16FCB158}"/>
              </a:ext>
            </a:extLst>
          </p:cNvPr>
          <p:cNvSpPr txBox="1"/>
          <p:nvPr/>
        </p:nvSpPr>
        <p:spPr>
          <a:xfrm>
            <a:off x="276695" y="756786"/>
            <a:ext cx="10508974" cy="3970318"/>
          </a:xfrm>
          <a:prstGeom prst="rect">
            <a:avLst/>
          </a:prstGeom>
          <a:noFill/>
        </p:spPr>
        <p:txBody>
          <a:bodyPr wrap="square" rtlCol="0">
            <a:spAutoFit/>
          </a:bodyPr>
          <a:lstStyle/>
          <a:p>
            <a:pPr marL="285750" indent="-285750" algn="just">
              <a:buFont typeface="Arial" charset="0"/>
              <a:buChar char="•"/>
            </a:pPr>
            <a:r>
              <a:rPr lang="en-US" sz="1400" dirty="0">
                <a:latin typeface="+mn-lt"/>
              </a:rPr>
              <a:t>The computer fans run at high speed, though the computer isn't experiencing heavy usage and is properly </a:t>
            </a:r>
          </a:p>
          <a:p>
            <a:pPr marL="285750" indent="-285750" algn="just">
              <a:buFont typeface="Arial" charset="0"/>
              <a:buChar char="•"/>
            </a:pPr>
            <a:r>
              <a:rPr lang="en-US" sz="1400" dirty="0">
                <a:latin typeface="+mn-lt"/>
              </a:rPr>
              <a:t>ventilated.</a:t>
            </a:r>
          </a:p>
          <a:p>
            <a:pPr marL="285750" indent="-285750" algn="just">
              <a:buFont typeface="Arial" charset="0"/>
              <a:buChar char="•"/>
            </a:pPr>
            <a:r>
              <a:rPr lang="en-US" sz="1400" dirty="0">
                <a:latin typeface="+mn-lt"/>
              </a:rPr>
              <a:t>The keyboard backlight behaves incorrectly.</a:t>
            </a:r>
          </a:p>
          <a:p>
            <a:pPr marL="285750" indent="-285750" algn="just">
              <a:buFont typeface="Arial" charset="0"/>
              <a:buChar char="•"/>
            </a:pPr>
            <a:r>
              <a:rPr lang="en-US" sz="1400" dirty="0">
                <a:latin typeface="+mn-lt"/>
              </a:rPr>
              <a:t>The status indicator light (SIL) behaves incorrectly.</a:t>
            </a:r>
          </a:p>
          <a:p>
            <a:pPr marL="285750" indent="-285750" algn="just">
              <a:buFont typeface="Arial" charset="0"/>
              <a:buChar char="•"/>
            </a:pPr>
            <a:r>
              <a:rPr lang="en-US" sz="1400" dirty="0">
                <a:latin typeface="+mn-lt"/>
              </a:rPr>
              <a:t>Battery indicator lights, if present, behave incorrectly on Mac notebooks that have a non-removable battery.</a:t>
            </a:r>
          </a:p>
          <a:p>
            <a:pPr marL="285750" indent="-285750" algn="just">
              <a:buFont typeface="Arial" charset="0"/>
              <a:buChar char="•"/>
            </a:pPr>
            <a:r>
              <a:rPr lang="en-US" sz="1400" dirty="0">
                <a:latin typeface="+mn-lt"/>
              </a:rPr>
              <a:t>The display backlight doesn't respond correctly to ambient light changes.</a:t>
            </a:r>
          </a:p>
          <a:p>
            <a:pPr marL="285750" indent="-285750" algn="just">
              <a:buFont typeface="Arial" charset="0"/>
              <a:buChar char="•"/>
            </a:pPr>
            <a:r>
              <a:rPr lang="en-US" sz="1400" dirty="0">
                <a:latin typeface="+mn-lt"/>
              </a:rPr>
              <a:t>The computer doesn't respond to the power button when pressed.</a:t>
            </a:r>
          </a:p>
          <a:p>
            <a:pPr marL="285750" indent="-285750" algn="just">
              <a:buFont typeface="Arial" charset="0"/>
              <a:buChar char="•"/>
            </a:pPr>
            <a:r>
              <a:rPr lang="en-US" sz="1400" dirty="0">
                <a:latin typeface="+mn-lt"/>
              </a:rPr>
              <a:t>A Mac notebook computer doesn't respond properly when you close or open the lid.</a:t>
            </a:r>
          </a:p>
          <a:p>
            <a:pPr marL="285750" indent="-285750" algn="just">
              <a:buFont typeface="Arial" charset="0"/>
              <a:buChar char="•"/>
            </a:pPr>
            <a:r>
              <a:rPr lang="en-US" sz="1400" dirty="0">
                <a:latin typeface="+mn-lt"/>
              </a:rPr>
              <a:t>The computer sleeps or shuts down unexpectedly.</a:t>
            </a:r>
          </a:p>
          <a:p>
            <a:pPr marL="285750" indent="-285750" algn="just">
              <a:buFont typeface="Arial" charset="0"/>
              <a:buChar char="•"/>
            </a:pPr>
            <a:r>
              <a:rPr lang="en-US" sz="1400" dirty="0">
                <a:latin typeface="+mn-lt"/>
              </a:rPr>
              <a:t>The battery doesn't charge properly.</a:t>
            </a:r>
          </a:p>
          <a:p>
            <a:pPr marL="285750" indent="-285750" algn="just">
              <a:buFont typeface="Arial" charset="0"/>
              <a:buChar char="•"/>
            </a:pPr>
            <a:r>
              <a:rPr lang="en-US" sz="1400" dirty="0">
                <a:latin typeface="+mn-lt"/>
              </a:rPr>
              <a:t>The </a:t>
            </a:r>
            <a:r>
              <a:rPr lang="en-US" sz="1400" dirty="0" err="1">
                <a:latin typeface="+mn-lt"/>
              </a:rPr>
              <a:t>MagSafe</a:t>
            </a:r>
            <a:r>
              <a:rPr lang="en-US" sz="1400" dirty="0">
                <a:latin typeface="+mn-lt"/>
              </a:rPr>
              <a:t> power adapter LED doesn't indicate the correct activity.</a:t>
            </a:r>
          </a:p>
          <a:p>
            <a:pPr marL="285750" indent="-285750" algn="just">
              <a:buFont typeface="Arial" charset="0"/>
              <a:buChar char="•"/>
            </a:pPr>
            <a:r>
              <a:rPr lang="en-US" sz="1400" dirty="0">
                <a:latin typeface="+mn-lt"/>
              </a:rPr>
              <a:t>The computer is performing unusually slowly, though it isn't experiencing abnormally high CPU utilization.</a:t>
            </a:r>
          </a:p>
          <a:p>
            <a:pPr marL="285750" indent="-285750" algn="just">
              <a:buFont typeface="Arial" charset="0"/>
              <a:buChar char="•"/>
            </a:pPr>
            <a:r>
              <a:rPr lang="en-US" sz="1400" dirty="0">
                <a:latin typeface="+mn-lt"/>
              </a:rPr>
              <a:t>Application icons bounce in the Dock for an extended amount of time when opened.</a:t>
            </a:r>
          </a:p>
          <a:p>
            <a:pPr marL="285750" indent="-285750" algn="just">
              <a:buFont typeface="Arial" charset="0"/>
              <a:buChar char="•"/>
            </a:pPr>
            <a:r>
              <a:rPr lang="en-US" sz="1400" dirty="0">
                <a:latin typeface="+mn-lt"/>
              </a:rPr>
              <a:t>Applications don't function correctly, or they stop responding after being opened.</a:t>
            </a:r>
          </a:p>
          <a:p>
            <a:pPr marL="285750" indent="-285750" algn="just">
              <a:buFont typeface="Arial" charset="0"/>
              <a:buChar char="•"/>
            </a:pPr>
            <a:r>
              <a:rPr lang="en-US" sz="1400" dirty="0">
                <a:latin typeface="+mn-lt"/>
              </a:rPr>
              <a:t>A computer that supports </a:t>
            </a:r>
            <a:r>
              <a:rPr lang="en-US" sz="1400" dirty="0">
                <a:latin typeface="+mn-lt"/>
                <a:hlinkClick r:id="rId3"/>
              </a:rPr>
              <a:t>target display mode</a:t>
            </a:r>
            <a:r>
              <a:rPr lang="en-US" sz="1400" dirty="0">
                <a:latin typeface="+mn-lt"/>
              </a:rPr>
              <a:t> doesn't switch into or out of target display mode as </a:t>
            </a:r>
          </a:p>
          <a:p>
            <a:pPr marL="285750" indent="-285750" algn="just">
              <a:buFont typeface="Arial" charset="0"/>
              <a:buChar char="•"/>
            </a:pPr>
            <a:r>
              <a:rPr lang="en-US" sz="1400" dirty="0">
                <a:latin typeface="+mn-lt"/>
              </a:rPr>
              <a:t>expected, or it switches into or out of target display mode at unexpected times.</a:t>
            </a:r>
          </a:p>
          <a:p>
            <a:pPr marL="285750" indent="-285750" algn="just">
              <a:buFont typeface="Arial" charset="0"/>
              <a:buChar char="•"/>
            </a:pPr>
            <a:r>
              <a:rPr lang="en-US" sz="1400" dirty="0">
                <a:latin typeface="+mn-lt"/>
              </a:rPr>
              <a:t>The illumination around the </a:t>
            </a:r>
            <a:r>
              <a:rPr lang="en-US" sz="1400" dirty="0">
                <a:latin typeface="+mn-lt"/>
                <a:hlinkClick r:id="rId4"/>
              </a:rPr>
              <a:t>I/O ports on a Mac Pro (Late 2013)</a:t>
            </a:r>
            <a:r>
              <a:rPr lang="en-US" sz="1400" dirty="0">
                <a:latin typeface="+mn-lt"/>
              </a:rPr>
              <a:t> doesn't activate when you move the </a:t>
            </a:r>
          </a:p>
          <a:p>
            <a:pPr marL="285750" indent="-285750" algn="just">
              <a:buFont typeface="Arial" charset="0"/>
              <a:buChar char="•"/>
            </a:pPr>
            <a:r>
              <a:rPr lang="en-US" sz="1400" dirty="0">
                <a:latin typeface="+mn-lt"/>
              </a:rPr>
              <a:t>computer.</a:t>
            </a:r>
          </a:p>
        </p:txBody>
      </p:sp>
    </p:spTree>
    <p:extLst>
      <p:ext uri="{BB962C8B-B14F-4D97-AF65-F5344CB8AC3E}">
        <p14:creationId xmlns:p14="http://schemas.microsoft.com/office/powerpoint/2010/main" val="1324171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C6B9-49F0-3945-9E57-8E7D48518027}"/>
              </a:ext>
            </a:extLst>
          </p:cNvPr>
          <p:cNvSpPr>
            <a:spLocks noGrp="1"/>
          </p:cNvSpPr>
          <p:nvPr>
            <p:ph type="title"/>
          </p:nvPr>
        </p:nvSpPr>
        <p:spPr/>
        <p:txBody>
          <a:bodyPr/>
          <a:lstStyle/>
          <a:p>
            <a:pPr algn="ctr"/>
            <a:r>
              <a:rPr lang="en-US" sz="2400" dirty="0"/>
              <a:t>Isolating Hardware Issues</a:t>
            </a:r>
          </a:p>
        </p:txBody>
      </p:sp>
      <p:sp>
        <p:nvSpPr>
          <p:cNvPr id="3" name="Rectangle 2">
            <a:extLst>
              <a:ext uri="{FF2B5EF4-FFF2-40B4-BE49-F238E27FC236}">
                <a16:creationId xmlns:a16="http://schemas.microsoft.com/office/drawing/2014/main" id="{209A9A16-637C-3348-A3BE-137B6EF8259E}"/>
              </a:ext>
            </a:extLst>
          </p:cNvPr>
          <p:cNvSpPr/>
          <p:nvPr/>
        </p:nvSpPr>
        <p:spPr>
          <a:xfrm>
            <a:off x="611380" y="963676"/>
            <a:ext cx="779381" cy="369332"/>
          </a:xfrm>
          <a:prstGeom prst="rect">
            <a:avLst/>
          </a:prstGeom>
        </p:spPr>
        <p:txBody>
          <a:bodyPr wrap="none">
            <a:spAutoFit/>
          </a:bodyPr>
          <a:lstStyle/>
          <a:p>
            <a:r>
              <a:rPr lang="en-US" b="1" u="sng" dirty="0">
                <a:latin typeface="+mn-lt"/>
              </a:rPr>
              <a:t>Audio</a:t>
            </a:r>
            <a:endParaRPr lang="en-US" dirty="0">
              <a:latin typeface="+mn-lt"/>
            </a:endParaRPr>
          </a:p>
        </p:txBody>
      </p:sp>
      <p:sp>
        <p:nvSpPr>
          <p:cNvPr id="4" name="TextBox 3">
            <a:extLst>
              <a:ext uri="{FF2B5EF4-FFF2-40B4-BE49-F238E27FC236}">
                <a16:creationId xmlns:a16="http://schemas.microsoft.com/office/drawing/2014/main" id="{FC1533C1-D660-A148-B7E7-2EB2ED9912BF}"/>
              </a:ext>
            </a:extLst>
          </p:cNvPr>
          <p:cNvSpPr txBox="1"/>
          <p:nvPr/>
        </p:nvSpPr>
        <p:spPr>
          <a:xfrm>
            <a:off x="499646" y="1333008"/>
            <a:ext cx="10446546" cy="2893100"/>
          </a:xfrm>
          <a:prstGeom prst="rect">
            <a:avLst/>
          </a:prstGeom>
          <a:noFill/>
        </p:spPr>
        <p:txBody>
          <a:bodyPr wrap="square" rtlCol="0">
            <a:spAutoFit/>
          </a:bodyPr>
          <a:lstStyle/>
          <a:p>
            <a:pPr algn="just"/>
            <a:r>
              <a:rPr lang="en-US" sz="1400" dirty="0">
                <a:latin typeface="+mn-lt"/>
              </a:rPr>
              <a:t>If there is no </a:t>
            </a:r>
            <a:r>
              <a:rPr lang="en-US" sz="1400" b="1" dirty="0">
                <a:latin typeface="+mn-lt"/>
              </a:rPr>
              <a:t>Audio</a:t>
            </a:r>
            <a:r>
              <a:rPr lang="en-US" sz="1400" dirty="0">
                <a:latin typeface="+mn-lt"/>
              </a:rPr>
              <a:t> output, then follow the below troubleshooting steps to isolate the hardware issue:</a:t>
            </a:r>
          </a:p>
          <a:p>
            <a:pPr algn="just"/>
            <a:r>
              <a:rPr lang="en-US" sz="1400" dirty="0">
                <a:latin typeface="+mn-lt"/>
              </a:rPr>
              <a:t> </a:t>
            </a:r>
          </a:p>
          <a:p>
            <a:pPr marL="285750" lvl="0" indent="-285750" algn="just">
              <a:buFont typeface="Arial" charset="0"/>
              <a:buChar char="•"/>
            </a:pPr>
            <a:r>
              <a:rPr lang="en-US" sz="1400" dirty="0">
                <a:latin typeface="+mn-lt"/>
              </a:rPr>
              <a:t>Check the Volume and make sure that it’s not in Mute position</a:t>
            </a:r>
          </a:p>
          <a:p>
            <a:pPr marL="285750" lvl="0" indent="-285750" algn="just">
              <a:buFont typeface="Arial" charset="0"/>
              <a:buChar char="•"/>
            </a:pPr>
            <a:r>
              <a:rPr lang="en-US" sz="1400" dirty="0">
                <a:latin typeface="+mn-lt"/>
              </a:rPr>
              <a:t>Check for the Startup Chime, if the Chime comes up at startup, then there is no hardware issue with the</a:t>
            </a:r>
          </a:p>
          <a:p>
            <a:pPr marL="285750" lvl="0" indent="-285750" algn="just">
              <a:buFont typeface="Arial" charset="0"/>
              <a:buChar char="•"/>
            </a:pPr>
            <a:r>
              <a:rPr lang="en-US" sz="1400" dirty="0">
                <a:latin typeface="+mn-lt"/>
              </a:rPr>
              <a:t> Internal Speaker.</a:t>
            </a:r>
          </a:p>
          <a:p>
            <a:pPr marL="285750" lvl="0" indent="-285750" algn="just">
              <a:buFont typeface="Arial" charset="0"/>
              <a:buChar char="•"/>
            </a:pPr>
            <a:r>
              <a:rPr lang="en-US" sz="1400" dirty="0">
                <a:latin typeface="+mn-lt"/>
              </a:rPr>
              <a:t>If the startup Chime doesn’t come up, even though the volume level is in maximum position then there</a:t>
            </a:r>
          </a:p>
          <a:p>
            <a:pPr marL="285750" lvl="0" indent="-285750" algn="just">
              <a:buFont typeface="Arial" charset="0"/>
              <a:buChar char="•"/>
            </a:pPr>
            <a:r>
              <a:rPr lang="en-US" sz="1400" dirty="0">
                <a:latin typeface="+mn-lt"/>
              </a:rPr>
              <a:t> is a hardware issue with the Internal Speaker.</a:t>
            </a:r>
          </a:p>
          <a:p>
            <a:pPr marL="285750" lvl="0" indent="-285750" algn="just">
              <a:buFont typeface="Arial" charset="0"/>
              <a:buChar char="•"/>
            </a:pPr>
            <a:r>
              <a:rPr lang="en-US" sz="1400" dirty="0">
                <a:latin typeface="+mn-lt"/>
              </a:rPr>
              <a:t>If the Startup Chime comes up, but there is no Audio output from any application, then check the </a:t>
            </a:r>
          </a:p>
          <a:p>
            <a:pPr marL="285750" lvl="0" indent="-285750" algn="just">
              <a:buFont typeface="Arial" charset="0"/>
              <a:buChar char="•"/>
            </a:pPr>
            <a:r>
              <a:rPr lang="en-US" sz="1400" dirty="0">
                <a:latin typeface="+mn-lt"/>
              </a:rPr>
              <a:t>output settings in Macintosh HD\Applications\System Preferences\Sound\Output\</a:t>
            </a:r>
          </a:p>
          <a:p>
            <a:pPr marL="285750" lvl="0" indent="-285750" algn="just">
              <a:buFont typeface="Arial" charset="0"/>
              <a:buChar char="•"/>
            </a:pPr>
            <a:r>
              <a:rPr lang="en-US" sz="1400" dirty="0">
                <a:latin typeface="+mn-lt"/>
              </a:rPr>
              <a:t>If the output settings shows perfect, then try connecting any external speaker and check</a:t>
            </a:r>
          </a:p>
          <a:p>
            <a:pPr marL="285750" lvl="0" indent="-285750" algn="just">
              <a:buFont typeface="Arial" charset="0"/>
              <a:buChar char="•"/>
            </a:pPr>
            <a:r>
              <a:rPr lang="en-US" sz="1400" dirty="0">
                <a:latin typeface="+mn-lt"/>
              </a:rPr>
              <a:t>If the Audio output comes up through External Speaker, then there is a hardware issue with the Audio </a:t>
            </a:r>
          </a:p>
          <a:p>
            <a:pPr marL="285750" lvl="0" indent="-285750" algn="just">
              <a:buFont typeface="Arial" charset="0"/>
              <a:buChar char="•"/>
            </a:pPr>
            <a:r>
              <a:rPr lang="en-US" sz="1400" dirty="0">
                <a:latin typeface="+mn-lt"/>
              </a:rPr>
              <a:t>In/Out port.</a:t>
            </a:r>
          </a:p>
          <a:p>
            <a:pPr algn="just"/>
            <a:r>
              <a:rPr lang="en-US" sz="1400" dirty="0">
                <a:latin typeface="+mn-lt"/>
              </a:rPr>
              <a:t> </a:t>
            </a:r>
          </a:p>
        </p:txBody>
      </p:sp>
    </p:spTree>
    <p:extLst>
      <p:ext uri="{BB962C8B-B14F-4D97-AF65-F5344CB8AC3E}">
        <p14:creationId xmlns:p14="http://schemas.microsoft.com/office/powerpoint/2010/main" val="277867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38F7-3735-E441-8E35-14EAB7059307}"/>
              </a:ext>
            </a:extLst>
          </p:cNvPr>
          <p:cNvSpPr>
            <a:spLocks noGrp="1"/>
          </p:cNvSpPr>
          <p:nvPr>
            <p:ph type="title"/>
          </p:nvPr>
        </p:nvSpPr>
        <p:spPr>
          <a:xfrm>
            <a:off x="340447" y="371939"/>
            <a:ext cx="8603963" cy="754504"/>
          </a:xfrm>
        </p:spPr>
        <p:txBody>
          <a:bodyPr/>
          <a:lstStyle/>
          <a:p>
            <a:pPr algn="ctr"/>
            <a:r>
              <a:rPr lang="en-US" altLang="x-none" dirty="0"/>
              <a:t>Generation of Mac OS X</a:t>
            </a:r>
            <a:endParaRPr lang="en-US" dirty="0"/>
          </a:p>
        </p:txBody>
      </p:sp>
      <p:sp>
        <p:nvSpPr>
          <p:cNvPr id="3" name="TextBox 2">
            <a:extLst>
              <a:ext uri="{FF2B5EF4-FFF2-40B4-BE49-F238E27FC236}">
                <a16:creationId xmlns:a16="http://schemas.microsoft.com/office/drawing/2014/main" id="{D3ABD9D5-EA7D-864C-889F-E723B81E1180}"/>
              </a:ext>
            </a:extLst>
          </p:cNvPr>
          <p:cNvSpPr txBox="1"/>
          <p:nvPr/>
        </p:nvSpPr>
        <p:spPr>
          <a:xfrm>
            <a:off x="489902" y="1002114"/>
            <a:ext cx="10767639" cy="3867149"/>
          </a:xfrm>
          <a:prstGeom prst="rect">
            <a:avLst/>
          </a:prstGeom>
          <a:noFill/>
        </p:spPr>
        <p:txBody>
          <a:bodyPr wrap="square" rtlCol="0">
            <a:spAutoFit/>
          </a:bodyPr>
          <a:lstStyle/>
          <a:p>
            <a:r>
              <a:rPr lang="en-US" altLang="x-none" sz="1443" b="1" dirty="0">
                <a:latin typeface="+mn-lt"/>
              </a:rPr>
              <a:t>Cheetah OS </a:t>
            </a:r>
            <a:r>
              <a:rPr lang="en-US" altLang="x-none" sz="1443" dirty="0">
                <a:latin typeface="+mn-lt"/>
              </a:rPr>
              <a:t>- 10.0 updated up to 10.0.4</a:t>
            </a:r>
          </a:p>
          <a:p>
            <a:r>
              <a:rPr lang="en-US" altLang="x-none" sz="1443" b="1" dirty="0">
                <a:latin typeface="+mn-lt"/>
              </a:rPr>
              <a:t>Puma OS 	</a:t>
            </a:r>
            <a:r>
              <a:rPr lang="en-US" altLang="x-none" sz="1443" dirty="0">
                <a:latin typeface="+mn-lt"/>
              </a:rPr>
              <a:t>- 10.1 updated up to 10.1.5</a:t>
            </a:r>
          </a:p>
          <a:p>
            <a:r>
              <a:rPr lang="en-US" altLang="x-none" sz="1443" b="1" dirty="0">
                <a:latin typeface="+mn-lt"/>
              </a:rPr>
              <a:t>Jaguar OS</a:t>
            </a:r>
            <a:r>
              <a:rPr lang="en-US" altLang="x-none" sz="1443" dirty="0">
                <a:latin typeface="+mn-lt"/>
              </a:rPr>
              <a:t> 	- 10.2 updated up to 10.2.8</a:t>
            </a:r>
          </a:p>
          <a:p>
            <a:r>
              <a:rPr lang="en-US" altLang="x-none" sz="1443" b="1" dirty="0">
                <a:latin typeface="+mn-lt"/>
              </a:rPr>
              <a:t>Panther OS </a:t>
            </a:r>
            <a:r>
              <a:rPr lang="en-US" altLang="x-none" sz="1443" dirty="0">
                <a:latin typeface="+mn-lt"/>
              </a:rPr>
              <a:t>- 10.3 updated up to 10.3.9</a:t>
            </a:r>
          </a:p>
          <a:p>
            <a:r>
              <a:rPr lang="en-US" altLang="x-none" sz="1443" b="1" dirty="0">
                <a:latin typeface="+mn-lt"/>
              </a:rPr>
              <a:t>Tiger OS</a:t>
            </a:r>
            <a:r>
              <a:rPr lang="en-US" altLang="x-none" sz="1443" dirty="0">
                <a:latin typeface="+mn-lt"/>
              </a:rPr>
              <a:t> 	- 10.4 updated up to 10.4.11</a:t>
            </a:r>
          </a:p>
          <a:p>
            <a:r>
              <a:rPr lang="en-US" altLang="x-none" sz="1443" b="1" dirty="0">
                <a:latin typeface="+mn-lt"/>
              </a:rPr>
              <a:t>Leopard OS </a:t>
            </a:r>
            <a:r>
              <a:rPr lang="en-US" altLang="x-none" sz="1443" dirty="0">
                <a:latin typeface="+mn-lt"/>
              </a:rPr>
              <a:t>- 10.5 updated up to 10.5.8</a:t>
            </a:r>
          </a:p>
          <a:p>
            <a:r>
              <a:rPr lang="en-US" altLang="x-none" sz="1443" b="1" dirty="0">
                <a:latin typeface="+mn-lt"/>
              </a:rPr>
              <a:t>Snow Leopard OS </a:t>
            </a:r>
            <a:r>
              <a:rPr lang="en-US" altLang="x-none" sz="1443" dirty="0">
                <a:latin typeface="+mn-lt"/>
              </a:rPr>
              <a:t>- 10.6 updated up to 10.6.8</a:t>
            </a:r>
          </a:p>
          <a:p>
            <a:r>
              <a:rPr lang="en-US" altLang="x-none" sz="1443" b="1" dirty="0">
                <a:latin typeface="+mn-lt"/>
              </a:rPr>
              <a:t>Lion OS</a:t>
            </a:r>
            <a:r>
              <a:rPr lang="en-US" altLang="x-none" sz="1443" dirty="0">
                <a:latin typeface="+mn-lt"/>
              </a:rPr>
              <a:t> 	- 10.7 updated up to 10.7.5</a:t>
            </a:r>
          </a:p>
          <a:p>
            <a:r>
              <a:rPr lang="en-US" altLang="x-none" sz="1443" b="1" dirty="0">
                <a:latin typeface="+mn-lt"/>
              </a:rPr>
              <a:t>Mountain Lion OS </a:t>
            </a:r>
            <a:r>
              <a:rPr lang="en-US" altLang="x-none" sz="1443" dirty="0">
                <a:latin typeface="+mn-lt"/>
              </a:rPr>
              <a:t>- 10.8 updated up to 10.8.5</a:t>
            </a:r>
          </a:p>
          <a:p>
            <a:r>
              <a:rPr lang="en-US" altLang="x-none" sz="1443" b="1" dirty="0">
                <a:latin typeface="+mn-lt"/>
              </a:rPr>
              <a:t>Mavericks</a:t>
            </a:r>
            <a:r>
              <a:rPr lang="en-US" altLang="x-none" sz="1443" dirty="0">
                <a:latin typeface="+mn-lt"/>
              </a:rPr>
              <a:t> 	- 10.9 updated up to 10.9.5</a:t>
            </a:r>
          </a:p>
          <a:p>
            <a:r>
              <a:rPr lang="en-US" altLang="x-none" sz="1443" b="1" dirty="0">
                <a:latin typeface="+mn-lt"/>
              </a:rPr>
              <a:t>Yosemite</a:t>
            </a:r>
            <a:r>
              <a:rPr lang="en-US" altLang="x-none" sz="1443" dirty="0">
                <a:latin typeface="+mn-lt"/>
              </a:rPr>
              <a:t>	- 10.10 updated up to 10.10.5</a:t>
            </a:r>
          </a:p>
          <a:p>
            <a:r>
              <a:rPr lang="en-US" altLang="x-none" sz="1443" b="1" dirty="0">
                <a:latin typeface="+mn-lt"/>
              </a:rPr>
              <a:t>El Capitan</a:t>
            </a:r>
            <a:r>
              <a:rPr lang="en-US" altLang="x-none" sz="1443" dirty="0">
                <a:latin typeface="+mn-lt"/>
              </a:rPr>
              <a:t>	- 10.11 updated up to 10.11.6</a:t>
            </a:r>
          </a:p>
          <a:p>
            <a:r>
              <a:rPr lang="en-US" altLang="x-none" sz="1443" b="1" dirty="0">
                <a:latin typeface="+mn-lt"/>
              </a:rPr>
              <a:t>Sierra</a:t>
            </a:r>
            <a:r>
              <a:rPr lang="en-US" altLang="x-none" sz="1443" dirty="0">
                <a:latin typeface="+mn-lt"/>
              </a:rPr>
              <a:t>- 10.12 updated up to 10.12.6</a:t>
            </a:r>
          </a:p>
          <a:p>
            <a:r>
              <a:rPr lang="en-US" altLang="x-none" sz="1443" b="1" dirty="0">
                <a:latin typeface="+mn-lt"/>
              </a:rPr>
              <a:t>High Sierra</a:t>
            </a:r>
            <a:r>
              <a:rPr lang="en-US" altLang="x-none" sz="1443" dirty="0">
                <a:latin typeface="+mn-lt"/>
              </a:rPr>
              <a:t>	- 10.13.6 (Latest Version as of July 2018)</a:t>
            </a:r>
          </a:p>
          <a:p>
            <a:endParaRPr lang="en-US" altLang="x-none" sz="1443" dirty="0">
              <a:latin typeface="+mn-lt"/>
            </a:endParaRPr>
          </a:p>
          <a:p>
            <a:r>
              <a:rPr lang="en-US" altLang="x-none" sz="1443" b="1" dirty="0">
                <a:latin typeface="+mn-lt"/>
              </a:rPr>
              <a:t>NOTE</a:t>
            </a:r>
            <a:r>
              <a:rPr lang="en-US" altLang="x-none" sz="1443" dirty="0">
                <a:latin typeface="+mn-lt"/>
              </a:rPr>
              <a:t>: To install Mac OS, it requires an Apple Hardware (Apple Computer). Mac OS X was </a:t>
            </a:r>
          </a:p>
          <a:p>
            <a:r>
              <a:rPr lang="en-US" altLang="x-none" sz="1443" dirty="0">
                <a:latin typeface="+mn-lt"/>
              </a:rPr>
              <a:t>available in 32 &amp; 64 bit till Snow Leopard. From Lion OS X onwards, it’s available only in 64 bit.</a:t>
            </a:r>
          </a:p>
        </p:txBody>
      </p:sp>
    </p:spTree>
    <p:extLst>
      <p:ext uri="{BB962C8B-B14F-4D97-AF65-F5344CB8AC3E}">
        <p14:creationId xmlns:p14="http://schemas.microsoft.com/office/powerpoint/2010/main" val="2560468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AB97C-3846-3145-AEA6-0BF17252F382}"/>
              </a:ext>
            </a:extLst>
          </p:cNvPr>
          <p:cNvSpPr>
            <a:spLocks noGrp="1"/>
          </p:cNvSpPr>
          <p:nvPr>
            <p:ph type="title"/>
          </p:nvPr>
        </p:nvSpPr>
        <p:spPr/>
        <p:txBody>
          <a:bodyPr/>
          <a:lstStyle/>
          <a:p>
            <a:pPr algn="ctr"/>
            <a:r>
              <a:rPr lang="en-US" sz="2400" dirty="0"/>
              <a:t>Isolating Hardware Issues</a:t>
            </a:r>
          </a:p>
        </p:txBody>
      </p:sp>
      <p:sp>
        <p:nvSpPr>
          <p:cNvPr id="3" name="Rectangle 2">
            <a:extLst>
              <a:ext uri="{FF2B5EF4-FFF2-40B4-BE49-F238E27FC236}">
                <a16:creationId xmlns:a16="http://schemas.microsoft.com/office/drawing/2014/main" id="{899DFC9D-30CC-0E41-9C55-44D48B3F5ED2}"/>
              </a:ext>
            </a:extLst>
          </p:cNvPr>
          <p:cNvSpPr/>
          <p:nvPr/>
        </p:nvSpPr>
        <p:spPr>
          <a:xfrm>
            <a:off x="455017" y="1042472"/>
            <a:ext cx="2125903" cy="338554"/>
          </a:xfrm>
          <a:prstGeom prst="rect">
            <a:avLst/>
          </a:prstGeom>
        </p:spPr>
        <p:txBody>
          <a:bodyPr wrap="none">
            <a:spAutoFit/>
          </a:bodyPr>
          <a:lstStyle/>
          <a:p>
            <a:r>
              <a:rPr lang="en-US" sz="1600" b="1" u="sng" dirty="0">
                <a:latin typeface="+mn-lt"/>
              </a:rPr>
              <a:t>Thunderbolt Ethernet</a:t>
            </a:r>
          </a:p>
        </p:txBody>
      </p:sp>
      <p:sp>
        <p:nvSpPr>
          <p:cNvPr id="4" name="TextBox 3">
            <a:extLst>
              <a:ext uri="{FF2B5EF4-FFF2-40B4-BE49-F238E27FC236}">
                <a16:creationId xmlns:a16="http://schemas.microsoft.com/office/drawing/2014/main" id="{EE5A110D-BEAA-D245-A5E8-7803FCF629DE}"/>
              </a:ext>
            </a:extLst>
          </p:cNvPr>
          <p:cNvSpPr txBox="1"/>
          <p:nvPr/>
        </p:nvSpPr>
        <p:spPr>
          <a:xfrm>
            <a:off x="455017" y="1381026"/>
            <a:ext cx="10708809" cy="3970318"/>
          </a:xfrm>
          <a:prstGeom prst="rect">
            <a:avLst/>
          </a:prstGeom>
          <a:noFill/>
        </p:spPr>
        <p:txBody>
          <a:bodyPr wrap="square" rtlCol="0">
            <a:spAutoFit/>
          </a:bodyPr>
          <a:lstStyle/>
          <a:p>
            <a:pPr algn="just"/>
            <a:r>
              <a:rPr lang="en-US" sz="1400" dirty="0">
                <a:latin typeface="+mn-lt"/>
              </a:rPr>
              <a:t>If the network is not working through the Thunderbolt Ethernet Port, then follow the below steps to isolate the</a:t>
            </a:r>
          </a:p>
          <a:p>
            <a:pPr algn="just"/>
            <a:r>
              <a:rPr lang="en-US" sz="1400" dirty="0">
                <a:latin typeface="+mn-lt"/>
              </a:rPr>
              <a:t> hardware issue:</a:t>
            </a:r>
          </a:p>
          <a:p>
            <a:pPr algn="just"/>
            <a:r>
              <a:rPr lang="en-US" sz="1400" dirty="0">
                <a:latin typeface="+mn-lt"/>
              </a:rPr>
              <a:t> </a:t>
            </a:r>
          </a:p>
          <a:p>
            <a:pPr marL="285750" lvl="0" indent="-285750" algn="just">
              <a:buFont typeface="Arial" charset="0"/>
              <a:buChar char="•"/>
            </a:pPr>
            <a:r>
              <a:rPr lang="en-US" sz="1400" dirty="0">
                <a:latin typeface="+mn-lt"/>
              </a:rPr>
              <a:t>Try connecting the cable to a different thunderbolt port. Also check the Ethernet Cable and thunderbolt </a:t>
            </a:r>
          </a:p>
          <a:p>
            <a:pPr lvl="0" algn="just"/>
            <a:r>
              <a:rPr lang="en-US" sz="1400" dirty="0">
                <a:latin typeface="+mn-lt"/>
              </a:rPr>
              <a:t>adapter and make sure that it’s working fine. Also check the connectivity of the wall port.</a:t>
            </a:r>
          </a:p>
          <a:p>
            <a:pPr marL="285750" lvl="0" indent="-285750" algn="just">
              <a:buFont typeface="Arial" charset="0"/>
              <a:buChar char="•"/>
            </a:pPr>
            <a:r>
              <a:rPr lang="en-US" sz="1400" dirty="0">
                <a:latin typeface="+mn-lt"/>
              </a:rPr>
              <a:t>Check in Macintosh HD\Applications\System Preferences\Network\Thunderbolt Ethernet and make sure </a:t>
            </a:r>
          </a:p>
          <a:p>
            <a:pPr lvl="0" algn="just"/>
            <a:r>
              <a:rPr lang="en-US" sz="1400" dirty="0">
                <a:latin typeface="+mn-lt"/>
              </a:rPr>
              <a:t>that it obtains a valid IP address. If it’s showing a valid IP address, then check the DNS Servers, </a:t>
            </a:r>
          </a:p>
          <a:p>
            <a:pPr lvl="0" algn="just"/>
            <a:r>
              <a:rPr lang="en-US" sz="1400" dirty="0">
                <a:latin typeface="+mn-lt"/>
              </a:rPr>
              <a:t>Proxy settings, if there is anything entered manually as it comes from DHCP server by default.</a:t>
            </a:r>
          </a:p>
          <a:p>
            <a:pPr marL="285750" lvl="0" indent="-285750" algn="just">
              <a:buFont typeface="Arial" charset="0"/>
              <a:buChar char="•"/>
            </a:pPr>
            <a:r>
              <a:rPr lang="en-US" sz="1400" dirty="0">
                <a:latin typeface="+mn-lt"/>
              </a:rPr>
              <a:t>If it’s not showing up any valid IP address, then restart the Mac and boot through the Recovery HD and </a:t>
            </a:r>
          </a:p>
          <a:p>
            <a:pPr marL="285750" lvl="0" indent="-285750" algn="just">
              <a:buFont typeface="Arial" charset="0"/>
              <a:buChar char="•"/>
            </a:pPr>
            <a:r>
              <a:rPr lang="en-US" sz="1400" dirty="0">
                <a:latin typeface="+mn-lt"/>
              </a:rPr>
              <a:t>launch </a:t>
            </a:r>
            <a:r>
              <a:rPr lang="en-US" sz="1400" b="1" dirty="0">
                <a:latin typeface="+mn-lt"/>
              </a:rPr>
              <a:t>Network utility</a:t>
            </a:r>
            <a:r>
              <a:rPr lang="en-US" sz="1400" dirty="0">
                <a:latin typeface="+mn-lt"/>
              </a:rPr>
              <a:t> from the </a:t>
            </a:r>
            <a:r>
              <a:rPr lang="en-US" sz="1400" b="1" dirty="0">
                <a:latin typeface="+mn-lt"/>
              </a:rPr>
              <a:t>Utilities</a:t>
            </a:r>
            <a:r>
              <a:rPr lang="en-US" sz="1400" dirty="0">
                <a:latin typeface="+mn-lt"/>
              </a:rPr>
              <a:t> Menu bar. Select the Interface as Thunderbolt Ethernet under </a:t>
            </a:r>
            <a:r>
              <a:rPr lang="en-US" sz="1400" b="1" dirty="0">
                <a:latin typeface="+mn-lt"/>
              </a:rPr>
              <a:t>Info </a:t>
            </a:r>
          </a:p>
          <a:p>
            <a:pPr lvl="0" algn="just"/>
            <a:r>
              <a:rPr lang="en-US" sz="1400" dirty="0">
                <a:latin typeface="+mn-lt"/>
              </a:rPr>
              <a:t>Tab.</a:t>
            </a:r>
          </a:p>
          <a:p>
            <a:pPr marL="342900" lvl="0" indent="236538" algn="just">
              <a:buFont typeface="+mj-lt"/>
              <a:buAutoNum type="alphaLcParenR"/>
            </a:pPr>
            <a:r>
              <a:rPr lang="en-US" sz="1400" dirty="0">
                <a:latin typeface="+mn-lt"/>
              </a:rPr>
              <a:t>If the Link Status shows </a:t>
            </a:r>
            <a:r>
              <a:rPr lang="en-US" sz="1400" b="1" dirty="0">
                <a:latin typeface="+mn-lt"/>
              </a:rPr>
              <a:t>Inactive</a:t>
            </a:r>
            <a:r>
              <a:rPr lang="en-US" sz="1400" dirty="0">
                <a:latin typeface="+mn-lt"/>
              </a:rPr>
              <a:t>, then there is hardware issue with the Network Interface Card.</a:t>
            </a:r>
          </a:p>
          <a:p>
            <a:pPr marL="342900" lvl="0" indent="15875" algn="just">
              <a:buFont typeface="+mj-lt"/>
              <a:buAutoNum type="alphaLcParenR"/>
            </a:pPr>
            <a:r>
              <a:rPr lang="en-US" sz="1400" dirty="0">
                <a:latin typeface="+mn-lt"/>
              </a:rPr>
              <a:t>If the Link status shows </a:t>
            </a:r>
            <a:r>
              <a:rPr lang="en-US" sz="1400" b="1" dirty="0">
                <a:latin typeface="+mn-lt"/>
              </a:rPr>
              <a:t>Active </a:t>
            </a:r>
            <a:r>
              <a:rPr lang="en-US" sz="1400" dirty="0">
                <a:latin typeface="+mn-lt"/>
              </a:rPr>
              <a:t>with an invalid IP address, then there is an issue with the wall port or </a:t>
            </a:r>
          </a:p>
          <a:p>
            <a:pPr marL="342900" lvl="0" indent="15875" algn="just">
              <a:buFont typeface="+mj-lt"/>
              <a:buAutoNum type="alphaLcParenR"/>
            </a:pPr>
            <a:r>
              <a:rPr lang="en-US" sz="1400" dirty="0">
                <a:latin typeface="+mn-lt"/>
              </a:rPr>
              <a:t>cable or adapter.</a:t>
            </a:r>
          </a:p>
          <a:p>
            <a:pPr marL="342900" lvl="0" indent="-25400" algn="just">
              <a:buFont typeface="+mj-lt"/>
              <a:buAutoNum type="alphaLcParenR"/>
            </a:pPr>
            <a:r>
              <a:rPr lang="en-US" sz="1400" dirty="0">
                <a:latin typeface="+mn-lt"/>
              </a:rPr>
              <a:t>If the Link status shows </a:t>
            </a:r>
            <a:r>
              <a:rPr lang="en-US" sz="1400" b="1" dirty="0">
                <a:latin typeface="+mn-lt"/>
              </a:rPr>
              <a:t>Active </a:t>
            </a:r>
            <a:r>
              <a:rPr lang="en-US" sz="1400" dirty="0">
                <a:latin typeface="+mn-lt"/>
              </a:rPr>
              <a:t>with a valid IP address, then go to </a:t>
            </a:r>
            <a:r>
              <a:rPr lang="en-US" sz="1400" b="1" dirty="0">
                <a:latin typeface="+mn-lt"/>
              </a:rPr>
              <a:t>Ping </a:t>
            </a:r>
            <a:r>
              <a:rPr lang="en-US" sz="1400" dirty="0">
                <a:latin typeface="+mn-lt"/>
              </a:rPr>
              <a:t>tab and type </a:t>
            </a:r>
            <a:r>
              <a:rPr lang="en-US" sz="1400" u="sng" dirty="0">
                <a:latin typeface="+mn-lt"/>
                <a:hlinkClick r:id="rId3"/>
              </a:rPr>
              <a:t>www.google.com</a:t>
            </a:r>
            <a:r>
              <a:rPr lang="en-US" sz="1400" dirty="0">
                <a:latin typeface="+mn-lt"/>
              </a:rPr>
              <a:t> </a:t>
            </a:r>
          </a:p>
          <a:p>
            <a:pPr marL="317500" lvl="0" algn="just"/>
            <a:r>
              <a:rPr lang="en-US" sz="1400" dirty="0">
                <a:latin typeface="+mn-lt"/>
              </a:rPr>
              <a:t>and try to ping to the Google server.</a:t>
            </a:r>
          </a:p>
          <a:p>
            <a:pPr marL="342900" lvl="0" algn="just"/>
            <a:r>
              <a:rPr lang="en-US" sz="1400" dirty="0">
                <a:latin typeface="+mn-lt"/>
              </a:rPr>
              <a:t>d)If the Ping has completed successfully, then there is an issue with the Mac OS</a:t>
            </a:r>
          </a:p>
          <a:p>
            <a:pPr marL="342900" lvl="0" algn="just"/>
            <a:r>
              <a:rPr lang="en-US" sz="1400" dirty="0">
                <a:latin typeface="+mn-lt"/>
              </a:rPr>
              <a:t>e)If the ping hasn’t completed, then there is an issue with Switch Settings. </a:t>
            </a:r>
          </a:p>
        </p:txBody>
      </p:sp>
    </p:spTree>
    <p:extLst>
      <p:ext uri="{BB962C8B-B14F-4D97-AF65-F5344CB8AC3E}">
        <p14:creationId xmlns:p14="http://schemas.microsoft.com/office/powerpoint/2010/main" val="429303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51B8-C52D-AD44-930B-4A00BA9BC7FA}"/>
              </a:ext>
            </a:extLst>
          </p:cNvPr>
          <p:cNvSpPr>
            <a:spLocks noGrp="1"/>
          </p:cNvSpPr>
          <p:nvPr>
            <p:ph type="title"/>
          </p:nvPr>
        </p:nvSpPr>
        <p:spPr/>
        <p:txBody>
          <a:bodyPr/>
          <a:lstStyle/>
          <a:p>
            <a:pPr algn="ctr"/>
            <a:r>
              <a:rPr lang="en-US" sz="2400" dirty="0"/>
              <a:t>Isolating Hardware Issues</a:t>
            </a:r>
          </a:p>
        </p:txBody>
      </p:sp>
      <p:sp>
        <p:nvSpPr>
          <p:cNvPr id="3" name="Rectangle 2">
            <a:extLst>
              <a:ext uri="{FF2B5EF4-FFF2-40B4-BE49-F238E27FC236}">
                <a16:creationId xmlns:a16="http://schemas.microsoft.com/office/drawing/2014/main" id="{D077AE0C-6EF8-F748-B691-8AD0554BDC58}"/>
              </a:ext>
            </a:extLst>
          </p:cNvPr>
          <p:cNvSpPr/>
          <p:nvPr/>
        </p:nvSpPr>
        <p:spPr>
          <a:xfrm>
            <a:off x="374595" y="979065"/>
            <a:ext cx="2125903" cy="338554"/>
          </a:xfrm>
          <a:prstGeom prst="rect">
            <a:avLst/>
          </a:prstGeom>
        </p:spPr>
        <p:txBody>
          <a:bodyPr wrap="none">
            <a:spAutoFit/>
          </a:bodyPr>
          <a:lstStyle/>
          <a:p>
            <a:r>
              <a:rPr lang="en-US" sz="1600" b="1" u="sng" dirty="0">
                <a:latin typeface="+mn-lt"/>
              </a:rPr>
              <a:t>Thunderbolt Ethernet</a:t>
            </a:r>
          </a:p>
        </p:txBody>
      </p:sp>
      <p:sp>
        <p:nvSpPr>
          <p:cNvPr id="4" name="TextBox 3">
            <a:extLst>
              <a:ext uri="{FF2B5EF4-FFF2-40B4-BE49-F238E27FC236}">
                <a16:creationId xmlns:a16="http://schemas.microsoft.com/office/drawing/2014/main" id="{CA329AE9-40EB-A440-B8B8-EEEC0B6C4F37}"/>
              </a:ext>
            </a:extLst>
          </p:cNvPr>
          <p:cNvSpPr txBox="1"/>
          <p:nvPr/>
        </p:nvSpPr>
        <p:spPr>
          <a:xfrm>
            <a:off x="455017" y="1317619"/>
            <a:ext cx="10708809" cy="2893100"/>
          </a:xfrm>
          <a:prstGeom prst="rect">
            <a:avLst/>
          </a:prstGeom>
          <a:noFill/>
        </p:spPr>
        <p:txBody>
          <a:bodyPr wrap="square" rtlCol="0">
            <a:spAutoFit/>
          </a:bodyPr>
          <a:lstStyle/>
          <a:p>
            <a:pPr marL="285750" lvl="0" indent="-285750" algn="just">
              <a:buFont typeface="Arial" charset="0"/>
              <a:buChar char="•"/>
            </a:pPr>
            <a:r>
              <a:rPr lang="en-US" sz="1400" dirty="0">
                <a:latin typeface="+mn-lt"/>
              </a:rPr>
              <a:t>If the issue has been isolated as a Mac OS X related issue, then restart the Mac.</a:t>
            </a:r>
          </a:p>
          <a:p>
            <a:pPr marL="285750" lvl="0" indent="-285750" algn="just">
              <a:buFont typeface="Arial" charset="0"/>
              <a:buChar char="•"/>
            </a:pPr>
            <a:r>
              <a:rPr lang="en-US" sz="1400" dirty="0">
                <a:latin typeface="+mn-lt"/>
              </a:rPr>
              <a:t>Go to </a:t>
            </a:r>
            <a:r>
              <a:rPr lang="en-US" sz="1400" b="1" dirty="0">
                <a:latin typeface="+mn-lt"/>
              </a:rPr>
              <a:t>Macintosh HD\Applications\System Preferences\Network\</a:t>
            </a:r>
            <a:r>
              <a:rPr lang="en-US" sz="1400" dirty="0">
                <a:latin typeface="+mn-lt"/>
              </a:rPr>
              <a:t> and open the Lock from the bottom left </a:t>
            </a:r>
          </a:p>
          <a:p>
            <a:pPr lvl="0" algn="just"/>
            <a:r>
              <a:rPr lang="en-US" sz="1400" dirty="0">
                <a:latin typeface="+mn-lt"/>
              </a:rPr>
              <a:t>corner of that page by entering the Administrator Username and Password.</a:t>
            </a:r>
          </a:p>
          <a:p>
            <a:pPr marL="285750" lvl="0" indent="-285750" algn="just">
              <a:buFont typeface="Arial" charset="0"/>
              <a:buChar char="•"/>
            </a:pPr>
            <a:r>
              <a:rPr lang="en-US" sz="1400" dirty="0">
                <a:latin typeface="+mn-lt"/>
              </a:rPr>
              <a:t>Then Select </a:t>
            </a:r>
            <a:r>
              <a:rPr lang="en-US" sz="1400" b="1" dirty="0">
                <a:latin typeface="+mn-lt"/>
              </a:rPr>
              <a:t>Edit Location</a:t>
            </a:r>
            <a:r>
              <a:rPr lang="en-US" sz="1400" dirty="0">
                <a:latin typeface="+mn-lt"/>
              </a:rPr>
              <a:t> from the Location Drop down Menu. Add a new Location, by clicking on the </a:t>
            </a:r>
          </a:p>
          <a:p>
            <a:pPr lvl="0" algn="just"/>
            <a:r>
              <a:rPr lang="en-US" sz="1400" dirty="0">
                <a:latin typeface="+mn-lt"/>
              </a:rPr>
              <a:t>(+) button and then click on </a:t>
            </a:r>
            <a:r>
              <a:rPr lang="en-US" sz="1400" b="1" dirty="0">
                <a:latin typeface="+mn-lt"/>
              </a:rPr>
              <a:t>Done.</a:t>
            </a:r>
            <a:r>
              <a:rPr lang="en-US" sz="1400" dirty="0">
                <a:latin typeface="+mn-lt"/>
              </a:rPr>
              <a:t> Click on </a:t>
            </a:r>
            <a:r>
              <a:rPr lang="en-US" sz="1400" b="1" dirty="0">
                <a:latin typeface="+mn-lt"/>
              </a:rPr>
              <a:t>Apply</a:t>
            </a:r>
            <a:r>
              <a:rPr lang="en-US" sz="1400" dirty="0">
                <a:latin typeface="+mn-lt"/>
              </a:rPr>
              <a:t> on the bottom right corner.</a:t>
            </a:r>
          </a:p>
          <a:p>
            <a:pPr marL="285750" lvl="0" indent="-285750" algn="just">
              <a:buFont typeface="Arial" charset="0"/>
              <a:buChar char="•"/>
            </a:pPr>
            <a:r>
              <a:rPr lang="en-US" sz="1400" dirty="0">
                <a:latin typeface="+mn-lt"/>
              </a:rPr>
              <a:t>Disconnect the </a:t>
            </a:r>
            <a:r>
              <a:rPr lang="en-US" sz="1400" b="1" dirty="0">
                <a:latin typeface="+mn-lt"/>
              </a:rPr>
              <a:t>Thunderbolt Network adapter </a:t>
            </a:r>
            <a:r>
              <a:rPr lang="en-US" sz="1400" dirty="0">
                <a:latin typeface="+mn-lt"/>
              </a:rPr>
              <a:t>and go to </a:t>
            </a:r>
            <a:r>
              <a:rPr lang="en-US" sz="1400" b="1" dirty="0">
                <a:latin typeface="+mn-lt"/>
              </a:rPr>
              <a:t>Keychain Access</a:t>
            </a:r>
          </a:p>
          <a:p>
            <a:pPr marL="285750" lvl="0" indent="-285750" algn="just">
              <a:buFont typeface="Arial" charset="0"/>
              <a:buChar char="•"/>
            </a:pPr>
            <a:r>
              <a:rPr lang="en-US" sz="1400" dirty="0">
                <a:latin typeface="+mn-lt"/>
              </a:rPr>
              <a:t>Search for the entries with </a:t>
            </a:r>
            <a:r>
              <a:rPr lang="en-US" sz="1400" b="1" dirty="0">
                <a:latin typeface="+mn-lt"/>
              </a:rPr>
              <a:t>Network</a:t>
            </a:r>
            <a:r>
              <a:rPr lang="en-US" sz="1400" dirty="0">
                <a:latin typeface="+mn-lt"/>
              </a:rPr>
              <a:t> or </a:t>
            </a:r>
            <a:r>
              <a:rPr lang="en-US" sz="1400" b="1" dirty="0">
                <a:latin typeface="+mn-lt"/>
              </a:rPr>
              <a:t>Default</a:t>
            </a:r>
            <a:r>
              <a:rPr lang="en-US" sz="1400" dirty="0">
                <a:latin typeface="+mn-lt"/>
              </a:rPr>
              <a:t> or </a:t>
            </a:r>
            <a:r>
              <a:rPr lang="en-US" sz="1400" b="1" dirty="0">
                <a:latin typeface="+mn-lt"/>
              </a:rPr>
              <a:t>802.1x</a:t>
            </a:r>
            <a:r>
              <a:rPr lang="en-US" sz="1400" dirty="0">
                <a:latin typeface="+mn-lt"/>
              </a:rPr>
              <a:t> and delete all the entries</a:t>
            </a:r>
          </a:p>
          <a:p>
            <a:pPr marL="285750" lvl="0" indent="-285750" algn="just">
              <a:buFont typeface="Arial" charset="0"/>
              <a:buChar char="•"/>
            </a:pPr>
            <a:r>
              <a:rPr lang="en-US" sz="1400" dirty="0">
                <a:latin typeface="+mn-lt"/>
              </a:rPr>
              <a:t>Now connect the thunderbolt Ethernet cable and authenticate with Cisco CEC ID and password.</a:t>
            </a:r>
          </a:p>
          <a:p>
            <a:pPr marL="285750" lvl="0" indent="-285750" algn="just">
              <a:buFont typeface="Arial" charset="0"/>
              <a:buChar char="•"/>
            </a:pPr>
            <a:r>
              <a:rPr lang="en-US" sz="1400" dirty="0">
                <a:latin typeface="+mn-lt"/>
              </a:rPr>
              <a:t>If you get the IP valid address with 802.1x authentication enabled, but still unable to browse, then download </a:t>
            </a:r>
          </a:p>
          <a:p>
            <a:pPr lvl="0" algn="just"/>
            <a:r>
              <a:rPr lang="en-US" sz="1400" dirty="0">
                <a:latin typeface="+mn-lt"/>
              </a:rPr>
              <a:t>and run Malwarebytes to scan for Malware or adware from this link: </a:t>
            </a:r>
          </a:p>
          <a:p>
            <a:pPr lvl="0" algn="just"/>
            <a:r>
              <a:rPr lang="en-US" sz="1400" dirty="0">
                <a:latin typeface="+mn-lt"/>
                <a:hlinkClick r:id="rId2"/>
              </a:rPr>
              <a:t>https://www.malwarebytes.com/antimalware/mac/</a:t>
            </a:r>
            <a:endParaRPr lang="en-US" sz="1400" dirty="0">
              <a:latin typeface="+mn-lt"/>
            </a:endParaRPr>
          </a:p>
          <a:p>
            <a:pPr marL="285750" lvl="0" indent="-285750" algn="just">
              <a:buFont typeface="Arial" charset="0"/>
              <a:buChar char="•"/>
            </a:pPr>
            <a:endParaRPr lang="en-US" sz="1400" dirty="0">
              <a:latin typeface="+mn-lt"/>
            </a:endParaRPr>
          </a:p>
          <a:p>
            <a:pPr lvl="0" algn="just"/>
            <a:r>
              <a:rPr lang="en-US" sz="1400" b="1" dirty="0">
                <a:latin typeface="+mn-lt"/>
              </a:rPr>
              <a:t>NOTE: </a:t>
            </a:r>
            <a:r>
              <a:rPr lang="en-US" sz="1400" dirty="0">
                <a:latin typeface="+mn-lt"/>
              </a:rPr>
              <a:t>Make sure that you have uninstalled it after running the scan.</a:t>
            </a:r>
            <a:endParaRPr lang="en-US" sz="1400" b="1" dirty="0">
              <a:latin typeface="+mn-lt"/>
            </a:endParaRPr>
          </a:p>
        </p:txBody>
      </p:sp>
    </p:spTree>
    <p:extLst>
      <p:ext uri="{BB962C8B-B14F-4D97-AF65-F5344CB8AC3E}">
        <p14:creationId xmlns:p14="http://schemas.microsoft.com/office/powerpoint/2010/main" val="1120955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A10F-BAD6-9547-93AC-AEB32C7F8CD3}"/>
              </a:ext>
            </a:extLst>
          </p:cNvPr>
          <p:cNvSpPr>
            <a:spLocks noGrp="1"/>
          </p:cNvSpPr>
          <p:nvPr>
            <p:ph type="title"/>
          </p:nvPr>
        </p:nvSpPr>
        <p:spPr/>
        <p:txBody>
          <a:bodyPr/>
          <a:lstStyle/>
          <a:p>
            <a:pPr algn="ctr"/>
            <a:r>
              <a:rPr lang="en-US" sz="2400" dirty="0"/>
              <a:t>Isolating Hardware Issues</a:t>
            </a:r>
          </a:p>
        </p:txBody>
      </p:sp>
      <p:sp>
        <p:nvSpPr>
          <p:cNvPr id="3" name="Rectangle 2">
            <a:extLst>
              <a:ext uri="{FF2B5EF4-FFF2-40B4-BE49-F238E27FC236}">
                <a16:creationId xmlns:a16="http://schemas.microsoft.com/office/drawing/2014/main" id="{FA1DDEFF-FFD4-2F42-A94E-7A9820CC6960}"/>
              </a:ext>
            </a:extLst>
          </p:cNvPr>
          <p:cNvSpPr/>
          <p:nvPr/>
        </p:nvSpPr>
        <p:spPr>
          <a:xfrm>
            <a:off x="696157" y="963676"/>
            <a:ext cx="976549" cy="338554"/>
          </a:xfrm>
          <a:prstGeom prst="rect">
            <a:avLst/>
          </a:prstGeom>
        </p:spPr>
        <p:txBody>
          <a:bodyPr wrap="none">
            <a:spAutoFit/>
          </a:bodyPr>
          <a:lstStyle/>
          <a:p>
            <a:r>
              <a:rPr lang="en-US" sz="1600" b="1" u="sng" dirty="0">
                <a:latin typeface="+mn-lt"/>
              </a:rPr>
              <a:t>Wireless</a:t>
            </a:r>
            <a:endParaRPr lang="en-US" sz="1600" dirty="0">
              <a:latin typeface="+mn-lt"/>
            </a:endParaRPr>
          </a:p>
        </p:txBody>
      </p:sp>
      <p:sp>
        <p:nvSpPr>
          <p:cNvPr id="4" name="TextBox 3">
            <a:extLst>
              <a:ext uri="{FF2B5EF4-FFF2-40B4-BE49-F238E27FC236}">
                <a16:creationId xmlns:a16="http://schemas.microsoft.com/office/drawing/2014/main" id="{414133B9-83C4-EC4E-833D-327EDA63CD71}"/>
              </a:ext>
            </a:extLst>
          </p:cNvPr>
          <p:cNvSpPr txBox="1"/>
          <p:nvPr/>
        </p:nvSpPr>
        <p:spPr>
          <a:xfrm>
            <a:off x="455017" y="1222630"/>
            <a:ext cx="10708809" cy="3754874"/>
          </a:xfrm>
          <a:prstGeom prst="rect">
            <a:avLst/>
          </a:prstGeom>
          <a:noFill/>
        </p:spPr>
        <p:txBody>
          <a:bodyPr wrap="square" rtlCol="0">
            <a:spAutoFit/>
          </a:bodyPr>
          <a:lstStyle/>
          <a:p>
            <a:pPr algn="just"/>
            <a:r>
              <a:rPr lang="en-US" sz="1400" dirty="0">
                <a:latin typeface="+mn-lt"/>
              </a:rPr>
              <a:t>If the network is not working through the Wi-Fi Port, then follow the below troubleshooting steps to isolate the </a:t>
            </a:r>
          </a:p>
          <a:p>
            <a:pPr algn="just"/>
            <a:r>
              <a:rPr lang="en-US" sz="1400" dirty="0">
                <a:latin typeface="+mn-lt"/>
              </a:rPr>
              <a:t>hardware issue:</a:t>
            </a:r>
          </a:p>
          <a:p>
            <a:pPr algn="just"/>
            <a:r>
              <a:rPr lang="en-US" sz="1400" dirty="0">
                <a:latin typeface="+mn-lt"/>
              </a:rPr>
              <a:t> </a:t>
            </a:r>
          </a:p>
          <a:p>
            <a:pPr marL="285750" lvl="0" indent="-285750" algn="just">
              <a:buFont typeface="Arial" charset="0"/>
              <a:buChar char="•"/>
            </a:pPr>
            <a:r>
              <a:rPr lang="en-US" sz="1400" dirty="0">
                <a:latin typeface="+mn-lt"/>
              </a:rPr>
              <a:t>Check the Airport or Wi-Fi icon and make sure that it’s turned On and also check with other wireless</a:t>
            </a:r>
          </a:p>
          <a:p>
            <a:pPr lvl="0" algn="just"/>
            <a:r>
              <a:rPr lang="en-US" sz="1400" dirty="0">
                <a:latin typeface="+mn-lt"/>
              </a:rPr>
              <a:t>network to confirm whether the Wi-Fi is working or not.</a:t>
            </a:r>
          </a:p>
          <a:p>
            <a:pPr marL="285750" lvl="0" indent="-285750" algn="just">
              <a:buFont typeface="Arial" charset="0"/>
              <a:buChar char="•"/>
            </a:pPr>
            <a:r>
              <a:rPr lang="en-US" sz="1400" dirty="0">
                <a:latin typeface="+mn-lt"/>
              </a:rPr>
              <a:t>Check in </a:t>
            </a:r>
            <a:r>
              <a:rPr lang="en-US" sz="1400" b="1" dirty="0">
                <a:latin typeface="+mn-lt"/>
              </a:rPr>
              <a:t>Macintosh HD\Applications\System Preferences\Network\Wi-Fi\Advanced\TCP/IP\</a:t>
            </a:r>
            <a:r>
              <a:rPr lang="en-US" sz="1400" dirty="0">
                <a:latin typeface="+mn-lt"/>
              </a:rPr>
              <a:t> and make </a:t>
            </a:r>
          </a:p>
          <a:p>
            <a:pPr lvl="0" algn="just"/>
            <a:r>
              <a:rPr lang="en-US" sz="1400" dirty="0">
                <a:latin typeface="+mn-lt"/>
              </a:rPr>
              <a:t>sure that it obtains a valid IP address. If it’s showing a valid IP address, then check the DNS Servers, </a:t>
            </a:r>
          </a:p>
          <a:p>
            <a:pPr lvl="0" algn="just"/>
            <a:r>
              <a:rPr lang="en-US" sz="1400" dirty="0">
                <a:latin typeface="+mn-lt"/>
              </a:rPr>
              <a:t>Proxy settings, if there is anything entered manually as it comes from DHCP server by default.</a:t>
            </a:r>
          </a:p>
          <a:p>
            <a:pPr marL="285750" lvl="0" indent="-285750" algn="just">
              <a:buFont typeface="Arial" charset="0"/>
              <a:buChar char="•"/>
            </a:pPr>
            <a:r>
              <a:rPr lang="en-US" sz="1400" dirty="0">
                <a:latin typeface="+mn-lt"/>
              </a:rPr>
              <a:t>If it’s not showing up any valid IP address, then restart the Mac and boot through the Recovery HD. </a:t>
            </a:r>
          </a:p>
          <a:p>
            <a:pPr lvl="0" algn="just"/>
            <a:r>
              <a:rPr lang="en-US" sz="1400" dirty="0">
                <a:latin typeface="+mn-lt"/>
              </a:rPr>
              <a:t>Then launch </a:t>
            </a:r>
            <a:r>
              <a:rPr lang="en-US" sz="1400" b="1" dirty="0">
                <a:latin typeface="+mn-lt"/>
              </a:rPr>
              <a:t>Network utility</a:t>
            </a:r>
            <a:r>
              <a:rPr lang="en-US" sz="1400" dirty="0">
                <a:latin typeface="+mn-lt"/>
              </a:rPr>
              <a:t> from the </a:t>
            </a:r>
            <a:r>
              <a:rPr lang="en-US" sz="1400" b="1" dirty="0">
                <a:latin typeface="+mn-lt"/>
              </a:rPr>
              <a:t>Utilities</a:t>
            </a:r>
            <a:r>
              <a:rPr lang="en-US" sz="1400" dirty="0">
                <a:latin typeface="+mn-lt"/>
              </a:rPr>
              <a:t> Menu bar. Select the Interface as Wi-Fi under </a:t>
            </a:r>
            <a:r>
              <a:rPr lang="en-US" sz="1400" b="1" dirty="0">
                <a:latin typeface="+mn-lt"/>
              </a:rPr>
              <a:t>Info </a:t>
            </a:r>
            <a:r>
              <a:rPr lang="en-US" sz="1400" dirty="0">
                <a:latin typeface="+mn-lt"/>
              </a:rPr>
              <a:t>Tab.</a:t>
            </a:r>
          </a:p>
          <a:p>
            <a:pPr marL="701675" lvl="0" indent="-342900" algn="just">
              <a:buFont typeface="+mj-lt"/>
              <a:buAutoNum type="alphaLcParenR"/>
            </a:pPr>
            <a:r>
              <a:rPr lang="en-US" sz="1400" dirty="0">
                <a:latin typeface="+mn-lt"/>
              </a:rPr>
              <a:t>If the Link Status shows </a:t>
            </a:r>
            <a:r>
              <a:rPr lang="en-US" sz="1400" b="1" dirty="0">
                <a:latin typeface="+mn-lt"/>
              </a:rPr>
              <a:t>Inactive</a:t>
            </a:r>
            <a:r>
              <a:rPr lang="en-US" sz="1400" dirty="0">
                <a:latin typeface="+mn-lt"/>
              </a:rPr>
              <a:t>, then there is a hardware issue with the Airport Card.</a:t>
            </a:r>
          </a:p>
          <a:p>
            <a:pPr marL="358775" lvl="0" algn="just"/>
            <a:r>
              <a:rPr lang="en-US" sz="1400" dirty="0">
                <a:latin typeface="+mn-lt"/>
              </a:rPr>
              <a:t>b) If the Link status shows </a:t>
            </a:r>
            <a:r>
              <a:rPr lang="en-US" sz="1400" b="1" dirty="0">
                <a:latin typeface="+mn-lt"/>
              </a:rPr>
              <a:t>Active </a:t>
            </a:r>
            <a:r>
              <a:rPr lang="en-US" sz="1400" dirty="0">
                <a:latin typeface="+mn-lt"/>
              </a:rPr>
              <a:t>with an invalid IP address, then there is an issue with the blizzard </a:t>
            </a:r>
          </a:p>
          <a:p>
            <a:pPr marL="358775" lvl="0" algn="just"/>
            <a:r>
              <a:rPr lang="en-US" sz="1400" dirty="0">
                <a:latin typeface="+mn-lt"/>
              </a:rPr>
              <a:t>wireless. </a:t>
            </a:r>
          </a:p>
          <a:p>
            <a:pPr marL="358775" lvl="0" algn="just"/>
            <a:r>
              <a:rPr lang="en-US" sz="1400" dirty="0">
                <a:latin typeface="+mn-lt"/>
              </a:rPr>
              <a:t>c) If the Link status shows </a:t>
            </a:r>
            <a:r>
              <a:rPr lang="en-US" sz="1400" b="1" dirty="0">
                <a:latin typeface="+mn-lt"/>
              </a:rPr>
              <a:t>Active </a:t>
            </a:r>
            <a:r>
              <a:rPr lang="en-US" sz="1400" dirty="0">
                <a:latin typeface="+mn-lt"/>
              </a:rPr>
              <a:t>with a valid IP address, then go to </a:t>
            </a:r>
            <a:r>
              <a:rPr lang="en-US" sz="1400" b="1" dirty="0">
                <a:latin typeface="+mn-lt"/>
              </a:rPr>
              <a:t>Ping </a:t>
            </a:r>
            <a:r>
              <a:rPr lang="en-US" sz="1400" dirty="0">
                <a:latin typeface="+mn-lt"/>
              </a:rPr>
              <a:t>tab and type </a:t>
            </a:r>
            <a:r>
              <a:rPr lang="en-US" sz="1400" u="sng" dirty="0">
                <a:latin typeface="+mn-lt"/>
                <a:hlinkClick r:id="rId3"/>
              </a:rPr>
              <a:t>www.google.com</a:t>
            </a:r>
            <a:r>
              <a:rPr lang="en-US" sz="1400" dirty="0">
                <a:latin typeface="+mn-lt"/>
              </a:rPr>
              <a:t> </a:t>
            </a:r>
          </a:p>
          <a:p>
            <a:pPr marL="358775" lvl="0" algn="just"/>
            <a:r>
              <a:rPr lang="en-US" sz="1400" dirty="0">
                <a:latin typeface="+mn-lt"/>
              </a:rPr>
              <a:t>and try to ping to the Google server.</a:t>
            </a:r>
          </a:p>
          <a:p>
            <a:pPr marL="358775" lvl="0" algn="just"/>
            <a:r>
              <a:rPr lang="en-US" sz="1400" dirty="0">
                <a:latin typeface="+mn-lt"/>
              </a:rPr>
              <a:t>d) If the Ping has completed successfully, then there is an issue with the Mac OS X.</a:t>
            </a:r>
          </a:p>
          <a:p>
            <a:pPr marL="358775" lvl="0" algn="just"/>
            <a:r>
              <a:rPr lang="en-US" sz="1400" dirty="0">
                <a:latin typeface="+mn-lt"/>
              </a:rPr>
              <a:t>e) If the ping hasn’t completed, then there is an issue with blizzard wireless.</a:t>
            </a:r>
          </a:p>
        </p:txBody>
      </p:sp>
    </p:spTree>
    <p:extLst>
      <p:ext uri="{BB962C8B-B14F-4D97-AF65-F5344CB8AC3E}">
        <p14:creationId xmlns:p14="http://schemas.microsoft.com/office/powerpoint/2010/main" val="3109556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4267-BB5C-BC4C-BC92-D90367A00BE2}"/>
              </a:ext>
            </a:extLst>
          </p:cNvPr>
          <p:cNvSpPr>
            <a:spLocks noGrp="1"/>
          </p:cNvSpPr>
          <p:nvPr>
            <p:ph type="title"/>
          </p:nvPr>
        </p:nvSpPr>
        <p:spPr>
          <a:xfrm>
            <a:off x="348139" y="180565"/>
            <a:ext cx="8674382" cy="783111"/>
          </a:xfrm>
        </p:spPr>
        <p:txBody>
          <a:bodyPr/>
          <a:lstStyle/>
          <a:p>
            <a:pPr algn="ctr"/>
            <a:r>
              <a:rPr lang="en-US" sz="2400" dirty="0"/>
              <a:t>Isolating Hardware Issues</a:t>
            </a:r>
          </a:p>
        </p:txBody>
      </p:sp>
      <p:sp>
        <p:nvSpPr>
          <p:cNvPr id="3" name="Rectangle 2">
            <a:extLst>
              <a:ext uri="{FF2B5EF4-FFF2-40B4-BE49-F238E27FC236}">
                <a16:creationId xmlns:a16="http://schemas.microsoft.com/office/drawing/2014/main" id="{B3583E83-D09E-F14E-AD57-4F84777A587A}"/>
              </a:ext>
            </a:extLst>
          </p:cNvPr>
          <p:cNvSpPr/>
          <p:nvPr/>
        </p:nvSpPr>
        <p:spPr>
          <a:xfrm>
            <a:off x="543553" y="756169"/>
            <a:ext cx="976549" cy="338554"/>
          </a:xfrm>
          <a:prstGeom prst="rect">
            <a:avLst/>
          </a:prstGeom>
        </p:spPr>
        <p:txBody>
          <a:bodyPr wrap="none">
            <a:spAutoFit/>
          </a:bodyPr>
          <a:lstStyle/>
          <a:p>
            <a:r>
              <a:rPr lang="en-US" sz="1600" b="1" u="sng" dirty="0">
                <a:latin typeface="+mn-lt"/>
              </a:rPr>
              <a:t>Wireless</a:t>
            </a:r>
            <a:endParaRPr lang="en-US" sz="1600" dirty="0">
              <a:latin typeface="+mn-lt"/>
            </a:endParaRPr>
          </a:p>
        </p:txBody>
      </p:sp>
      <p:sp>
        <p:nvSpPr>
          <p:cNvPr id="4" name="TextBox 3">
            <a:extLst>
              <a:ext uri="{FF2B5EF4-FFF2-40B4-BE49-F238E27FC236}">
                <a16:creationId xmlns:a16="http://schemas.microsoft.com/office/drawing/2014/main" id="{1E183678-2427-E947-8E9C-DC1488AC2407}"/>
              </a:ext>
            </a:extLst>
          </p:cNvPr>
          <p:cNvSpPr txBox="1"/>
          <p:nvPr/>
        </p:nvSpPr>
        <p:spPr>
          <a:xfrm>
            <a:off x="455017" y="1225769"/>
            <a:ext cx="10708809" cy="4185761"/>
          </a:xfrm>
          <a:prstGeom prst="rect">
            <a:avLst/>
          </a:prstGeom>
          <a:noFill/>
        </p:spPr>
        <p:txBody>
          <a:bodyPr wrap="square" rtlCol="0">
            <a:spAutoFit/>
          </a:bodyPr>
          <a:lstStyle/>
          <a:p>
            <a:pPr marL="285750" lvl="0" indent="-285750" algn="just">
              <a:buFont typeface="Arial" charset="0"/>
              <a:buChar char="•"/>
            </a:pPr>
            <a:r>
              <a:rPr lang="en-US" sz="1400" dirty="0">
                <a:latin typeface="+mn-lt"/>
              </a:rPr>
              <a:t>If the issue has been isolated as a Mac OS X related issue, then restart the Mac</a:t>
            </a:r>
            <a:r>
              <a:rPr lang="en-US" sz="1400" b="1" dirty="0">
                <a:latin typeface="+mn-lt"/>
              </a:rPr>
              <a:t>.</a:t>
            </a:r>
            <a:endParaRPr lang="en-US" sz="1400" dirty="0">
              <a:latin typeface="+mn-lt"/>
            </a:endParaRPr>
          </a:p>
          <a:p>
            <a:pPr marL="285750" lvl="0" indent="-285750" algn="just">
              <a:buFont typeface="Arial" charset="0"/>
              <a:buChar char="•"/>
            </a:pPr>
            <a:r>
              <a:rPr lang="en-US" sz="1400" dirty="0">
                <a:latin typeface="+mn-lt"/>
              </a:rPr>
              <a:t>Go to </a:t>
            </a:r>
            <a:r>
              <a:rPr lang="en-US" sz="1400" b="1" dirty="0">
                <a:latin typeface="+mn-lt"/>
              </a:rPr>
              <a:t>Macintosh HD\Applications\System Preferences\Network\</a:t>
            </a:r>
            <a:r>
              <a:rPr lang="en-US" sz="1400" dirty="0">
                <a:latin typeface="+mn-lt"/>
              </a:rPr>
              <a:t> and open the Lock from the bottom </a:t>
            </a:r>
          </a:p>
          <a:p>
            <a:pPr lvl="0" algn="just"/>
            <a:r>
              <a:rPr lang="en-US" sz="1400" dirty="0">
                <a:latin typeface="+mn-lt"/>
              </a:rPr>
              <a:t>left corner of that page by entering the Administrator Username and Password. Then Select </a:t>
            </a:r>
          </a:p>
          <a:p>
            <a:pPr marL="285750" lvl="0" indent="-285750" algn="just">
              <a:buFont typeface="Arial" charset="0"/>
              <a:buChar char="•"/>
            </a:pPr>
            <a:r>
              <a:rPr lang="en-US" sz="1400" b="1" dirty="0">
                <a:latin typeface="+mn-lt"/>
              </a:rPr>
              <a:t>Edit Location</a:t>
            </a:r>
            <a:r>
              <a:rPr lang="en-US" sz="1400" dirty="0">
                <a:latin typeface="+mn-lt"/>
              </a:rPr>
              <a:t> from the Location Drop down Menu and add a new Location, by clicking on the (</a:t>
            </a:r>
            <a:r>
              <a:rPr lang="en-US" sz="1400" b="1" dirty="0">
                <a:latin typeface="+mn-lt"/>
              </a:rPr>
              <a:t>+</a:t>
            </a:r>
            <a:r>
              <a:rPr lang="en-US" sz="1400" dirty="0">
                <a:latin typeface="+mn-lt"/>
              </a:rPr>
              <a:t>) button and </a:t>
            </a:r>
          </a:p>
          <a:p>
            <a:pPr lvl="0" algn="just"/>
            <a:r>
              <a:rPr lang="en-US" sz="1400" dirty="0">
                <a:latin typeface="+mn-lt"/>
              </a:rPr>
              <a:t>then click on </a:t>
            </a:r>
            <a:r>
              <a:rPr lang="en-US" sz="1400" b="1" dirty="0">
                <a:latin typeface="+mn-lt"/>
              </a:rPr>
              <a:t>Done.</a:t>
            </a:r>
            <a:endParaRPr lang="en-US" sz="1400" dirty="0">
              <a:latin typeface="+mn-lt"/>
            </a:endParaRPr>
          </a:p>
          <a:p>
            <a:pPr marL="285750" lvl="0" indent="-285750" algn="just">
              <a:buFont typeface="Arial" charset="0"/>
              <a:buChar char="•"/>
            </a:pPr>
            <a:r>
              <a:rPr lang="en-US" sz="1400" dirty="0">
                <a:latin typeface="+mn-lt"/>
              </a:rPr>
              <a:t>Then Click on </a:t>
            </a:r>
            <a:r>
              <a:rPr lang="en-US" sz="1400" b="1" dirty="0">
                <a:latin typeface="+mn-lt"/>
              </a:rPr>
              <a:t>Apply</a:t>
            </a:r>
            <a:r>
              <a:rPr lang="en-US" sz="1400" dirty="0">
                <a:latin typeface="+mn-lt"/>
              </a:rPr>
              <a:t> on the bottom right corner. </a:t>
            </a:r>
          </a:p>
          <a:p>
            <a:pPr marL="285750" lvl="0" indent="-285750" algn="just">
              <a:buFont typeface="Arial" charset="0"/>
              <a:buChar char="•"/>
            </a:pPr>
            <a:r>
              <a:rPr lang="en-US" sz="1400" dirty="0">
                <a:latin typeface="+mn-lt"/>
              </a:rPr>
              <a:t>Turn off Wi-Fi and go to </a:t>
            </a:r>
            <a:r>
              <a:rPr lang="en-US" sz="1400" b="1" dirty="0">
                <a:latin typeface="+mn-lt"/>
              </a:rPr>
              <a:t>Keychain Access.</a:t>
            </a:r>
          </a:p>
          <a:p>
            <a:pPr marL="285750" lvl="0" indent="-285750" algn="just">
              <a:buFont typeface="Arial" charset="0"/>
              <a:buChar char="•"/>
            </a:pPr>
            <a:r>
              <a:rPr lang="en-US" sz="1400" dirty="0">
                <a:latin typeface="+mn-lt"/>
              </a:rPr>
              <a:t>Search for the entries with </a:t>
            </a:r>
            <a:r>
              <a:rPr lang="en-US" sz="1400" b="1" dirty="0">
                <a:latin typeface="+mn-lt"/>
              </a:rPr>
              <a:t>Network</a:t>
            </a:r>
            <a:r>
              <a:rPr lang="en-US" sz="1400" dirty="0">
                <a:latin typeface="+mn-lt"/>
              </a:rPr>
              <a:t> or </a:t>
            </a:r>
            <a:r>
              <a:rPr lang="en-US" sz="1400" b="1" dirty="0">
                <a:latin typeface="+mn-lt"/>
              </a:rPr>
              <a:t>Blizzard</a:t>
            </a:r>
            <a:r>
              <a:rPr lang="en-US" sz="1400" dirty="0">
                <a:latin typeface="+mn-lt"/>
              </a:rPr>
              <a:t> or </a:t>
            </a:r>
            <a:r>
              <a:rPr lang="en-US" sz="1400" b="1" dirty="0">
                <a:latin typeface="+mn-lt"/>
              </a:rPr>
              <a:t>802.1x</a:t>
            </a:r>
            <a:r>
              <a:rPr lang="en-US" sz="1400" dirty="0">
                <a:latin typeface="+mn-lt"/>
              </a:rPr>
              <a:t> and delete all the entries.</a:t>
            </a:r>
          </a:p>
          <a:p>
            <a:pPr marL="285750" lvl="0" indent="-285750" algn="just">
              <a:buFont typeface="Arial" charset="0"/>
              <a:buChar char="•"/>
            </a:pPr>
            <a:r>
              <a:rPr lang="en-US" sz="1400" dirty="0">
                <a:latin typeface="+mn-lt"/>
              </a:rPr>
              <a:t>Now connect the thunderbolt Ethernet cable and authenticate with Cisco CEC ID and password.</a:t>
            </a:r>
          </a:p>
          <a:p>
            <a:pPr marL="285750" lvl="0" indent="-285750" algn="just">
              <a:buFont typeface="Arial" charset="0"/>
              <a:buChar char="•"/>
            </a:pPr>
            <a:r>
              <a:rPr lang="en-US" sz="1400" dirty="0">
                <a:latin typeface="+mn-lt"/>
              </a:rPr>
              <a:t>If you get the IP valid address with 802.1x authentication enabled, but still unable to browse, </a:t>
            </a:r>
          </a:p>
          <a:p>
            <a:pPr lvl="0" algn="just"/>
            <a:r>
              <a:rPr lang="en-US" sz="1400" dirty="0">
                <a:latin typeface="+mn-lt"/>
              </a:rPr>
              <a:t>then download and run Malwarebytes to scan for Malware or adware from this link: </a:t>
            </a:r>
          </a:p>
          <a:p>
            <a:pPr marL="285750" lvl="0" indent="-285750" algn="just">
              <a:buFont typeface="Arial" charset="0"/>
              <a:buChar char="•"/>
            </a:pPr>
            <a:r>
              <a:rPr lang="en-US" sz="1400" dirty="0">
                <a:latin typeface="+mn-lt"/>
                <a:hlinkClick r:id="rId3"/>
              </a:rPr>
              <a:t>https://www.malwarebytes.com/antimalware/mac/</a:t>
            </a:r>
            <a:endParaRPr lang="en-US" sz="1400" dirty="0">
              <a:latin typeface="+mn-lt"/>
            </a:endParaRPr>
          </a:p>
          <a:p>
            <a:pPr marL="285750" lvl="0" indent="-285750" algn="just">
              <a:buFont typeface="Arial" charset="0"/>
              <a:buChar char="•"/>
            </a:pPr>
            <a:endParaRPr lang="en-US" sz="1400" dirty="0">
              <a:latin typeface="+mn-lt"/>
            </a:endParaRPr>
          </a:p>
          <a:p>
            <a:pPr lvl="0" algn="just"/>
            <a:r>
              <a:rPr lang="en-US" sz="1400" dirty="0">
                <a:latin typeface="+mn-lt"/>
              </a:rPr>
              <a:t>Reference Link: </a:t>
            </a:r>
            <a:r>
              <a:rPr lang="en-US" sz="1400" dirty="0">
                <a:latin typeface="+mn-lt"/>
                <a:hlinkClick r:id="rId4"/>
              </a:rPr>
              <a:t>Wi-Fi TBS MAC</a:t>
            </a:r>
            <a:endParaRPr lang="en-US" sz="1400" dirty="0">
              <a:latin typeface="+mn-lt"/>
            </a:endParaRPr>
          </a:p>
          <a:p>
            <a:pPr marL="285750" lvl="0" indent="-285750" algn="just">
              <a:buFont typeface="Arial" charset="0"/>
              <a:buChar char="•"/>
            </a:pPr>
            <a:endParaRPr lang="en-US" sz="1400" dirty="0">
              <a:latin typeface="+mn-lt"/>
            </a:endParaRPr>
          </a:p>
          <a:p>
            <a:pPr lvl="0" algn="just"/>
            <a:r>
              <a:rPr lang="en-US" sz="1400" b="1" dirty="0">
                <a:latin typeface="+mn-lt"/>
              </a:rPr>
              <a:t>NOTE: </a:t>
            </a:r>
            <a:r>
              <a:rPr lang="en-US" sz="1400" dirty="0">
                <a:latin typeface="+mn-lt"/>
              </a:rPr>
              <a:t>Make sure that you have uninstalled it after running the scan.</a:t>
            </a:r>
            <a:endParaRPr lang="en-US" sz="1400" b="1" dirty="0">
              <a:latin typeface="+mn-lt"/>
            </a:endParaRPr>
          </a:p>
          <a:p>
            <a:pPr lvl="0" algn="just"/>
            <a:endParaRPr lang="en-US" sz="1400" dirty="0">
              <a:latin typeface="+mn-lt"/>
            </a:endParaRPr>
          </a:p>
          <a:p>
            <a:pPr marL="285750" lvl="0" indent="-285750" algn="just">
              <a:buFont typeface="Arial" charset="0"/>
              <a:buChar char="•"/>
            </a:pPr>
            <a:endParaRPr lang="en-US" sz="1400" dirty="0">
              <a:latin typeface="+mn-lt"/>
            </a:endParaRPr>
          </a:p>
          <a:p>
            <a:pPr algn="just"/>
            <a:endParaRPr lang="en-US" sz="1400" dirty="0">
              <a:latin typeface="+mn-lt"/>
            </a:endParaRPr>
          </a:p>
        </p:txBody>
      </p:sp>
    </p:spTree>
    <p:extLst>
      <p:ext uri="{BB962C8B-B14F-4D97-AF65-F5344CB8AC3E}">
        <p14:creationId xmlns:p14="http://schemas.microsoft.com/office/powerpoint/2010/main" val="3611174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00B2-180B-F04F-B9FF-172179A84AE2}"/>
              </a:ext>
            </a:extLst>
          </p:cNvPr>
          <p:cNvSpPr>
            <a:spLocks noGrp="1"/>
          </p:cNvSpPr>
          <p:nvPr>
            <p:ph type="title"/>
          </p:nvPr>
        </p:nvSpPr>
        <p:spPr/>
        <p:txBody>
          <a:bodyPr/>
          <a:lstStyle/>
          <a:p>
            <a:r>
              <a:rPr lang="en-US" dirty="0"/>
              <a:t>Isolating Hardware Issues</a:t>
            </a:r>
          </a:p>
        </p:txBody>
      </p:sp>
      <p:sp>
        <p:nvSpPr>
          <p:cNvPr id="3" name="TextBox 2">
            <a:extLst>
              <a:ext uri="{FF2B5EF4-FFF2-40B4-BE49-F238E27FC236}">
                <a16:creationId xmlns:a16="http://schemas.microsoft.com/office/drawing/2014/main" id="{A78272DE-0D74-0443-A0F4-F9F86F9F04DD}"/>
              </a:ext>
            </a:extLst>
          </p:cNvPr>
          <p:cNvSpPr txBox="1"/>
          <p:nvPr/>
        </p:nvSpPr>
        <p:spPr>
          <a:xfrm>
            <a:off x="258503" y="1623355"/>
            <a:ext cx="10708809" cy="2893100"/>
          </a:xfrm>
          <a:prstGeom prst="rect">
            <a:avLst/>
          </a:prstGeom>
          <a:noFill/>
        </p:spPr>
        <p:txBody>
          <a:bodyPr wrap="square" rtlCol="0">
            <a:spAutoFit/>
          </a:bodyPr>
          <a:lstStyle/>
          <a:p>
            <a:r>
              <a:rPr lang="en-US" sz="1400" dirty="0">
                <a:latin typeface="+mn-lt"/>
              </a:rPr>
              <a:t>If there is an issue with the </a:t>
            </a:r>
            <a:r>
              <a:rPr lang="en-US" sz="1400" b="1" dirty="0">
                <a:latin typeface="+mn-lt"/>
              </a:rPr>
              <a:t>Display</a:t>
            </a:r>
            <a:r>
              <a:rPr lang="en-US" sz="1400" dirty="0">
                <a:latin typeface="+mn-lt"/>
              </a:rPr>
              <a:t> (No Display, Distorted Display, Lines on the Display), then follow the below </a:t>
            </a:r>
          </a:p>
          <a:p>
            <a:r>
              <a:rPr lang="en-US" sz="1400" dirty="0">
                <a:latin typeface="+mn-lt"/>
              </a:rPr>
              <a:t>troubleshooting steps to isolate the hardware issue:</a:t>
            </a:r>
          </a:p>
          <a:p>
            <a:r>
              <a:rPr lang="en-US" sz="1400" dirty="0">
                <a:latin typeface="+mn-lt"/>
              </a:rPr>
              <a:t> </a:t>
            </a:r>
          </a:p>
          <a:p>
            <a:pPr marL="285750" lvl="0" indent="-285750">
              <a:buFont typeface="Arial" charset="0"/>
              <a:buChar char="•"/>
            </a:pPr>
            <a:r>
              <a:rPr lang="en-US" sz="1400" dirty="0">
                <a:latin typeface="+mn-lt"/>
              </a:rPr>
              <a:t>Make sure that the Mac is turned ON and check for the startup Chime.</a:t>
            </a:r>
          </a:p>
          <a:p>
            <a:pPr marL="285750" lvl="0" indent="-285750">
              <a:buFont typeface="Arial" charset="0"/>
              <a:buChar char="•"/>
            </a:pPr>
            <a:r>
              <a:rPr lang="en-US" sz="1400" dirty="0">
                <a:latin typeface="+mn-lt"/>
              </a:rPr>
              <a:t>Hold down the </a:t>
            </a:r>
            <a:r>
              <a:rPr lang="en-US" sz="1400" b="1" dirty="0">
                <a:latin typeface="+mn-lt"/>
              </a:rPr>
              <a:t>OPTION </a:t>
            </a:r>
            <a:r>
              <a:rPr lang="en-US" sz="1400" dirty="0">
                <a:latin typeface="+mn-lt"/>
              </a:rPr>
              <a:t>key at startup and check whether it shows any bootable drive or not in Startup </a:t>
            </a:r>
          </a:p>
          <a:p>
            <a:pPr marL="285750" lvl="0" indent="-285750">
              <a:buFont typeface="Arial" charset="0"/>
              <a:buChar char="•"/>
            </a:pPr>
            <a:r>
              <a:rPr lang="en-US" sz="1400" dirty="0">
                <a:latin typeface="+mn-lt"/>
              </a:rPr>
              <a:t>Manager.</a:t>
            </a:r>
          </a:p>
          <a:p>
            <a:pPr marL="285750" lvl="0" indent="-285750">
              <a:buFont typeface="Arial" charset="0"/>
              <a:buChar char="•"/>
            </a:pPr>
            <a:r>
              <a:rPr lang="en-US" sz="1400" dirty="0">
                <a:latin typeface="+mn-lt"/>
              </a:rPr>
              <a:t>If it doesn’t show anything, then there is a hardware issue with the display</a:t>
            </a:r>
          </a:p>
          <a:p>
            <a:pPr marL="285750" lvl="0" indent="-285750">
              <a:buFont typeface="Arial" charset="0"/>
              <a:buChar char="•"/>
            </a:pPr>
            <a:r>
              <a:rPr lang="en-US" sz="1400" dirty="0">
                <a:latin typeface="+mn-lt"/>
              </a:rPr>
              <a:t>If the Display has any distortion at startup Manager, then it’s an issue with the Display</a:t>
            </a:r>
          </a:p>
          <a:p>
            <a:pPr marL="285750" lvl="0" indent="-285750">
              <a:buFont typeface="Arial" charset="0"/>
              <a:buChar char="•"/>
            </a:pPr>
            <a:r>
              <a:rPr lang="en-US" sz="1400" dirty="0">
                <a:latin typeface="+mn-lt"/>
              </a:rPr>
              <a:t>For better isolation, boot through the Recovery and then check the display. If the issue persists, then there is </a:t>
            </a:r>
          </a:p>
          <a:p>
            <a:pPr marL="285750" lvl="0" indent="-285750">
              <a:buFont typeface="Arial" charset="0"/>
              <a:buChar char="•"/>
            </a:pPr>
            <a:r>
              <a:rPr lang="en-US" sz="1400" dirty="0">
                <a:latin typeface="+mn-lt"/>
              </a:rPr>
              <a:t>a display issue. If the issue doesn’t get reproduced there, then it’s an issue with the Mac OS X.</a:t>
            </a:r>
          </a:p>
          <a:p>
            <a:pPr marL="285750" lvl="0" indent="-285750" algn="just">
              <a:buFont typeface="Arial" charset="0"/>
              <a:buChar char="•"/>
            </a:pPr>
            <a:endParaRPr lang="en-US" sz="1400" dirty="0">
              <a:latin typeface="+mn-lt"/>
            </a:endParaRPr>
          </a:p>
          <a:p>
            <a:pPr marL="285750" lvl="0" indent="-285750" algn="just">
              <a:buFont typeface="Arial" charset="0"/>
              <a:buChar char="•"/>
            </a:pPr>
            <a:endParaRPr lang="en-US" sz="1400" dirty="0">
              <a:latin typeface="+mn-lt"/>
            </a:endParaRPr>
          </a:p>
          <a:p>
            <a:pPr algn="just"/>
            <a:endParaRPr lang="en-US" sz="1400" dirty="0">
              <a:latin typeface="+mn-lt"/>
            </a:endParaRPr>
          </a:p>
        </p:txBody>
      </p:sp>
      <p:sp>
        <p:nvSpPr>
          <p:cNvPr id="4" name="Rectangle 3">
            <a:extLst>
              <a:ext uri="{FF2B5EF4-FFF2-40B4-BE49-F238E27FC236}">
                <a16:creationId xmlns:a16="http://schemas.microsoft.com/office/drawing/2014/main" id="{0EB3E06B-47C7-1742-A019-ADF0B4760412}"/>
              </a:ext>
            </a:extLst>
          </p:cNvPr>
          <p:cNvSpPr/>
          <p:nvPr/>
        </p:nvSpPr>
        <p:spPr>
          <a:xfrm>
            <a:off x="258503" y="1016516"/>
            <a:ext cx="845103" cy="338554"/>
          </a:xfrm>
          <a:prstGeom prst="rect">
            <a:avLst/>
          </a:prstGeom>
        </p:spPr>
        <p:txBody>
          <a:bodyPr wrap="none">
            <a:spAutoFit/>
          </a:bodyPr>
          <a:lstStyle/>
          <a:p>
            <a:r>
              <a:rPr lang="en-US" sz="1600" b="1" u="sng" dirty="0">
                <a:latin typeface="+mn-lt"/>
              </a:rPr>
              <a:t>Display</a:t>
            </a:r>
            <a:endParaRPr lang="en-US" sz="1600" dirty="0">
              <a:latin typeface="+mn-lt"/>
            </a:endParaRPr>
          </a:p>
        </p:txBody>
      </p:sp>
    </p:spTree>
    <p:extLst>
      <p:ext uri="{BB962C8B-B14F-4D97-AF65-F5344CB8AC3E}">
        <p14:creationId xmlns:p14="http://schemas.microsoft.com/office/powerpoint/2010/main" val="3302965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AFFD-266A-EB46-BA1D-7D33323693E5}"/>
              </a:ext>
            </a:extLst>
          </p:cNvPr>
          <p:cNvSpPr>
            <a:spLocks noGrp="1"/>
          </p:cNvSpPr>
          <p:nvPr>
            <p:ph type="title"/>
          </p:nvPr>
        </p:nvSpPr>
        <p:spPr/>
        <p:txBody>
          <a:bodyPr/>
          <a:lstStyle/>
          <a:p>
            <a:pPr algn="ctr"/>
            <a:r>
              <a:rPr lang="en-US" sz="2400" dirty="0"/>
              <a:t>Isolating Hardware Issues</a:t>
            </a:r>
          </a:p>
        </p:txBody>
      </p:sp>
      <p:sp>
        <p:nvSpPr>
          <p:cNvPr id="3" name="TextBox 2">
            <a:extLst>
              <a:ext uri="{FF2B5EF4-FFF2-40B4-BE49-F238E27FC236}">
                <a16:creationId xmlns:a16="http://schemas.microsoft.com/office/drawing/2014/main" id="{EBB36CEA-44D8-0741-9D62-CD5AD96E305E}"/>
              </a:ext>
            </a:extLst>
          </p:cNvPr>
          <p:cNvSpPr txBox="1"/>
          <p:nvPr/>
        </p:nvSpPr>
        <p:spPr>
          <a:xfrm>
            <a:off x="455017" y="1148342"/>
            <a:ext cx="1936749" cy="338554"/>
          </a:xfrm>
          <a:prstGeom prst="rect">
            <a:avLst/>
          </a:prstGeom>
          <a:noFill/>
        </p:spPr>
        <p:txBody>
          <a:bodyPr wrap="none" rtlCol="0">
            <a:spAutoFit/>
          </a:bodyPr>
          <a:lstStyle/>
          <a:p>
            <a:r>
              <a:rPr lang="en-US" sz="1600" b="1" u="sng" dirty="0">
                <a:latin typeface="+mn-lt"/>
              </a:rPr>
              <a:t>Keyboard &amp; Mouse</a:t>
            </a:r>
          </a:p>
        </p:txBody>
      </p:sp>
      <p:sp>
        <p:nvSpPr>
          <p:cNvPr id="4" name="TextBox 3">
            <a:extLst>
              <a:ext uri="{FF2B5EF4-FFF2-40B4-BE49-F238E27FC236}">
                <a16:creationId xmlns:a16="http://schemas.microsoft.com/office/drawing/2014/main" id="{44118602-F7E0-694E-9BE5-AD38C88B75E5}"/>
              </a:ext>
            </a:extLst>
          </p:cNvPr>
          <p:cNvSpPr txBox="1"/>
          <p:nvPr/>
        </p:nvSpPr>
        <p:spPr>
          <a:xfrm>
            <a:off x="455017" y="1524342"/>
            <a:ext cx="10708809" cy="2677656"/>
          </a:xfrm>
          <a:prstGeom prst="rect">
            <a:avLst/>
          </a:prstGeom>
          <a:noFill/>
        </p:spPr>
        <p:txBody>
          <a:bodyPr wrap="square" rtlCol="0">
            <a:spAutoFit/>
          </a:bodyPr>
          <a:lstStyle/>
          <a:p>
            <a:r>
              <a:rPr lang="en-US" sz="1400" dirty="0">
                <a:latin typeface="+mn-lt"/>
              </a:rPr>
              <a:t>If there is an issue with the </a:t>
            </a:r>
            <a:r>
              <a:rPr lang="en-US" sz="1400" b="1" dirty="0">
                <a:latin typeface="+mn-lt"/>
              </a:rPr>
              <a:t>Keyboard</a:t>
            </a:r>
            <a:r>
              <a:rPr lang="en-US" sz="1400" dirty="0">
                <a:latin typeface="+mn-lt"/>
              </a:rPr>
              <a:t> or </a:t>
            </a:r>
            <a:r>
              <a:rPr lang="en-US" sz="1400" b="1" dirty="0">
                <a:latin typeface="+mn-lt"/>
              </a:rPr>
              <a:t>Mouse</a:t>
            </a:r>
            <a:r>
              <a:rPr lang="en-US" sz="1400" dirty="0">
                <a:latin typeface="+mn-lt"/>
              </a:rPr>
              <a:t>, then follow the below troubleshooting steps to isolate the </a:t>
            </a:r>
          </a:p>
          <a:p>
            <a:r>
              <a:rPr lang="en-US" sz="1400" dirty="0">
                <a:latin typeface="+mn-lt"/>
              </a:rPr>
              <a:t>hardware issue:</a:t>
            </a:r>
          </a:p>
          <a:p>
            <a:r>
              <a:rPr lang="en-US" sz="1400" dirty="0">
                <a:latin typeface="+mn-lt"/>
              </a:rPr>
              <a:t> </a:t>
            </a:r>
          </a:p>
          <a:p>
            <a:pPr marL="285750" lvl="0" indent="-285750">
              <a:buFont typeface="Arial" charset="0"/>
              <a:buChar char="•"/>
            </a:pPr>
            <a:r>
              <a:rPr lang="en-US" sz="1400" dirty="0">
                <a:latin typeface="+mn-lt"/>
              </a:rPr>
              <a:t>Make sure that the Keyboard/Mouse has connected Properly.</a:t>
            </a:r>
          </a:p>
          <a:p>
            <a:pPr marL="285750" lvl="0" indent="-285750">
              <a:buFont typeface="Arial" charset="0"/>
              <a:buChar char="•"/>
            </a:pPr>
            <a:r>
              <a:rPr lang="en-US" sz="1400" dirty="0">
                <a:latin typeface="+mn-lt"/>
              </a:rPr>
              <a:t>For Bluetooth Keyboard, replace the battery and then pair up the keyboard/Mouse.</a:t>
            </a:r>
          </a:p>
          <a:p>
            <a:pPr marL="285750" lvl="0" indent="-285750">
              <a:buFont typeface="Arial" charset="0"/>
              <a:buChar char="•"/>
            </a:pPr>
            <a:r>
              <a:rPr lang="en-US" sz="1400" dirty="0">
                <a:latin typeface="+mn-lt"/>
              </a:rPr>
              <a:t>For better isolation, boot through the Recovery HD </a:t>
            </a:r>
          </a:p>
          <a:p>
            <a:pPr marL="285750" lvl="0" indent="-285750">
              <a:buFont typeface="Arial" charset="0"/>
              <a:buChar char="•"/>
            </a:pPr>
            <a:r>
              <a:rPr lang="en-US" sz="1400" dirty="0">
                <a:latin typeface="+mn-lt"/>
              </a:rPr>
              <a:t>Launch Network Utility and go to Ping tab and check the Keyboard/Mouse.</a:t>
            </a:r>
          </a:p>
          <a:p>
            <a:pPr marL="285750" lvl="0" indent="-285750">
              <a:buFont typeface="Arial" charset="0"/>
              <a:buChar char="•"/>
            </a:pPr>
            <a:r>
              <a:rPr lang="en-US" sz="1400" dirty="0">
                <a:latin typeface="+mn-lt"/>
              </a:rPr>
              <a:t>If it’s working fine over there, then it’s an issue with the Mac OS X.</a:t>
            </a:r>
          </a:p>
          <a:p>
            <a:pPr marL="285750" lvl="0" indent="-285750">
              <a:buFont typeface="Arial" charset="0"/>
              <a:buChar char="•"/>
            </a:pPr>
            <a:r>
              <a:rPr lang="en-US" sz="1400" dirty="0">
                <a:latin typeface="+mn-lt"/>
              </a:rPr>
              <a:t>If it’s not working over there, then it’s an issue with the Keyboard/Mouse.</a:t>
            </a:r>
          </a:p>
          <a:p>
            <a:pPr marL="285750" lvl="0" indent="-285750" algn="just">
              <a:buFont typeface="Arial" charset="0"/>
              <a:buChar char="•"/>
            </a:pPr>
            <a:endParaRPr lang="en-US" sz="1400" dirty="0">
              <a:latin typeface="+mn-lt"/>
            </a:endParaRPr>
          </a:p>
          <a:p>
            <a:pPr marL="285750" lvl="0" indent="-285750" algn="just">
              <a:buFont typeface="Arial" charset="0"/>
              <a:buChar char="•"/>
            </a:pPr>
            <a:endParaRPr lang="en-US" sz="1400" dirty="0">
              <a:latin typeface="+mn-lt"/>
            </a:endParaRPr>
          </a:p>
          <a:p>
            <a:pPr algn="just"/>
            <a:endParaRPr lang="en-US" sz="1400" dirty="0">
              <a:latin typeface="+mn-lt"/>
            </a:endParaRPr>
          </a:p>
        </p:txBody>
      </p:sp>
    </p:spTree>
    <p:extLst>
      <p:ext uri="{BB962C8B-B14F-4D97-AF65-F5344CB8AC3E}">
        <p14:creationId xmlns:p14="http://schemas.microsoft.com/office/powerpoint/2010/main" val="3806976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C62E6-C99B-F54B-A6DA-CBA05C232A8D}"/>
              </a:ext>
            </a:extLst>
          </p:cNvPr>
          <p:cNvSpPr>
            <a:spLocks noGrp="1"/>
          </p:cNvSpPr>
          <p:nvPr>
            <p:ph type="title"/>
          </p:nvPr>
        </p:nvSpPr>
        <p:spPr/>
        <p:txBody>
          <a:bodyPr/>
          <a:lstStyle/>
          <a:p>
            <a:pPr algn="ctr"/>
            <a:r>
              <a:rPr lang="en-US" sz="2400" dirty="0"/>
              <a:t>Isolating Hardware Issues</a:t>
            </a:r>
          </a:p>
        </p:txBody>
      </p:sp>
      <p:sp>
        <p:nvSpPr>
          <p:cNvPr id="3" name="TextBox 2">
            <a:extLst>
              <a:ext uri="{FF2B5EF4-FFF2-40B4-BE49-F238E27FC236}">
                <a16:creationId xmlns:a16="http://schemas.microsoft.com/office/drawing/2014/main" id="{0B89BA45-0985-6447-8F53-3E5C6B22596C}"/>
              </a:ext>
            </a:extLst>
          </p:cNvPr>
          <p:cNvSpPr txBox="1"/>
          <p:nvPr/>
        </p:nvSpPr>
        <p:spPr>
          <a:xfrm>
            <a:off x="455017" y="979065"/>
            <a:ext cx="790601" cy="338554"/>
          </a:xfrm>
          <a:prstGeom prst="rect">
            <a:avLst/>
          </a:prstGeom>
          <a:noFill/>
        </p:spPr>
        <p:txBody>
          <a:bodyPr wrap="none" rtlCol="0">
            <a:spAutoFit/>
          </a:bodyPr>
          <a:lstStyle/>
          <a:p>
            <a:r>
              <a:rPr lang="en-US" sz="1600" b="1" u="sng" dirty="0">
                <a:latin typeface="+mn-lt"/>
              </a:rPr>
              <a:t>Printer</a:t>
            </a:r>
          </a:p>
        </p:txBody>
      </p:sp>
      <p:sp>
        <p:nvSpPr>
          <p:cNvPr id="4" name="TextBox 3">
            <a:extLst>
              <a:ext uri="{FF2B5EF4-FFF2-40B4-BE49-F238E27FC236}">
                <a16:creationId xmlns:a16="http://schemas.microsoft.com/office/drawing/2014/main" id="{99970F12-EFD7-F444-959C-875C5A8B60EA}"/>
              </a:ext>
            </a:extLst>
          </p:cNvPr>
          <p:cNvSpPr txBox="1"/>
          <p:nvPr/>
        </p:nvSpPr>
        <p:spPr>
          <a:xfrm>
            <a:off x="455017" y="1411816"/>
            <a:ext cx="10500540" cy="3323987"/>
          </a:xfrm>
          <a:prstGeom prst="rect">
            <a:avLst/>
          </a:prstGeom>
          <a:noFill/>
        </p:spPr>
        <p:txBody>
          <a:bodyPr wrap="square" rtlCol="0">
            <a:spAutoFit/>
          </a:bodyPr>
          <a:lstStyle/>
          <a:p>
            <a:pPr algn="just"/>
            <a:r>
              <a:rPr lang="en-US" sz="1400" dirty="0">
                <a:latin typeface="+mn-lt"/>
              </a:rPr>
              <a:t>If a </a:t>
            </a:r>
            <a:r>
              <a:rPr lang="en-US" sz="1400" b="1" dirty="0">
                <a:latin typeface="+mn-lt"/>
              </a:rPr>
              <a:t>printer</a:t>
            </a:r>
            <a:r>
              <a:rPr lang="en-US" sz="1400" dirty="0">
                <a:latin typeface="+mn-lt"/>
              </a:rPr>
              <a:t> is not working as expected, then follow the below troubleshooting steps to fix the issue:</a:t>
            </a:r>
          </a:p>
          <a:p>
            <a:pPr algn="just"/>
            <a:r>
              <a:rPr lang="en-US" sz="1400" dirty="0">
                <a:latin typeface="+mn-lt"/>
              </a:rPr>
              <a:t> </a:t>
            </a:r>
          </a:p>
          <a:p>
            <a:pPr marL="285750" indent="-285750" algn="just">
              <a:buFont typeface="Arial" charset="0"/>
              <a:buChar char="•"/>
            </a:pPr>
            <a:r>
              <a:rPr lang="en-US" sz="1400" dirty="0">
                <a:latin typeface="+mn-lt"/>
              </a:rPr>
              <a:t>Make sure that the printer is connected to a power source and Turned ON (for local Printers) </a:t>
            </a:r>
          </a:p>
          <a:p>
            <a:pPr algn="just"/>
            <a:r>
              <a:rPr lang="en-US" sz="1400" dirty="0">
                <a:latin typeface="+mn-lt"/>
              </a:rPr>
              <a:t>and check the other connections of the Printer to Mac.</a:t>
            </a:r>
          </a:p>
          <a:p>
            <a:pPr marL="285750" lvl="0" indent="-285750" algn="just">
              <a:buFont typeface="Arial" charset="0"/>
              <a:buChar char="•"/>
            </a:pPr>
            <a:r>
              <a:rPr lang="en-US" sz="1400" dirty="0">
                <a:latin typeface="+mn-lt"/>
              </a:rPr>
              <a:t>For domain printer, check the printer by going to </a:t>
            </a:r>
            <a:r>
              <a:rPr lang="en-US" sz="1400" b="1" dirty="0" err="1">
                <a:latin typeface="+mn-lt"/>
              </a:rPr>
              <a:t>print.cisco.com</a:t>
            </a:r>
            <a:r>
              <a:rPr lang="en-US" sz="1400" dirty="0">
                <a:latin typeface="+mn-lt"/>
              </a:rPr>
              <a:t> and ping to the printer by typing </a:t>
            </a:r>
          </a:p>
          <a:p>
            <a:pPr lvl="0" algn="just"/>
            <a:r>
              <a:rPr lang="en-US" sz="1400" dirty="0">
                <a:latin typeface="+mn-lt"/>
              </a:rPr>
              <a:t>printer-</a:t>
            </a:r>
            <a:r>
              <a:rPr lang="en-US" sz="1400" dirty="0" err="1">
                <a:latin typeface="+mn-lt"/>
              </a:rPr>
              <a:t>xxxxxx</a:t>
            </a:r>
            <a:endParaRPr lang="en-US" sz="1400" dirty="0">
              <a:latin typeface="+mn-lt"/>
            </a:endParaRPr>
          </a:p>
          <a:p>
            <a:pPr marL="285750" lvl="0" indent="-285750" algn="just">
              <a:buFont typeface="Arial" charset="0"/>
              <a:buChar char="•"/>
            </a:pPr>
            <a:r>
              <a:rPr lang="en-US" sz="1400" dirty="0">
                <a:latin typeface="+mn-lt"/>
              </a:rPr>
              <a:t>Try with a different printing application like MS Word or Safari or Text Edit, other than the effected one.</a:t>
            </a:r>
          </a:p>
          <a:p>
            <a:pPr marL="285750" lvl="0" indent="-285750" algn="just">
              <a:buFont typeface="Arial" charset="0"/>
              <a:buChar char="•"/>
            </a:pPr>
            <a:r>
              <a:rPr lang="en-US" sz="1400" dirty="0">
                <a:latin typeface="+mn-lt"/>
              </a:rPr>
              <a:t>If the printer works fine with the other applications, then troubleshoot that particular application.</a:t>
            </a:r>
          </a:p>
          <a:p>
            <a:pPr marL="285750" lvl="0" indent="-285750" algn="just">
              <a:buFont typeface="Arial" charset="0"/>
              <a:buChar char="•"/>
            </a:pPr>
            <a:r>
              <a:rPr lang="en-US" sz="1400" dirty="0">
                <a:latin typeface="+mn-lt"/>
              </a:rPr>
              <a:t>If the printer in still not working or print goes to the printer; but doesn’t print; then check if there is </a:t>
            </a:r>
          </a:p>
          <a:p>
            <a:pPr lvl="0" algn="just"/>
            <a:r>
              <a:rPr lang="en-US" sz="1400" b="1" dirty="0">
                <a:latin typeface="+mn-lt"/>
              </a:rPr>
              <a:t>Print Audit 6 </a:t>
            </a:r>
            <a:r>
              <a:rPr lang="en-US" sz="1400" dirty="0">
                <a:latin typeface="+mn-lt"/>
              </a:rPr>
              <a:t>application is installed on the Mac OS X.</a:t>
            </a:r>
          </a:p>
          <a:p>
            <a:pPr marL="285750" lvl="0" indent="-285750" algn="just">
              <a:buFont typeface="Arial" charset="0"/>
              <a:buChar char="•"/>
            </a:pPr>
            <a:r>
              <a:rPr lang="en-US" sz="1400" dirty="0">
                <a:latin typeface="+mn-lt"/>
              </a:rPr>
              <a:t>If </a:t>
            </a:r>
            <a:r>
              <a:rPr lang="en-US" sz="1400" b="1" dirty="0">
                <a:latin typeface="+mn-lt"/>
              </a:rPr>
              <a:t>Print Audit 6 </a:t>
            </a:r>
            <a:r>
              <a:rPr lang="en-US" sz="1400" dirty="0">
                <a:latin typeface="+mn-lt"/>
              </a:rPr>
              <a:t>installed, then run the Print Audit uninstaller to remove it completely.</a:t>
            </a:r>
          </a:p>
          <a:p>
            <a:pPr marL="285750" lvl="0" indent="-285750" algn="just">
              <a:buFont typeface="Arial" charset="0"/>
              <a:buChar char="•"/>
            </a:pPr>
            <a:r>
              <a:rPr lang="en-US" sz="1400" dirty="0">
                <a:latin typeface="+mn-lt"/>
              </a:rPr>
              <a:t>Make sure that there is no traces of Print Audit on the following locations:</a:t>
            </a:r>
          </a:p>
          <a:p>
            <a:pPr lvl="0" algn="just"/>
            <a:r>
              <a:rPr lang="en-US" sz="1400" dirty="0">
                <a:latin typeface="+mn-lt"/>
              </a:rPr>
              <a:t>	~/Library/</a:t>
            </a:r>
            <a:r>
              <a:rPr lang="en-US" sz="1400" dirty="0" err="1">
                <a:latin typeface="+mn-lt"/>
              </a:rPr>
              <a:t>LaunchAgents</a:t>
            </a:r>
            <a:r>
              <a:rPr lang="en-US" sz="1400" dirty="0">
                <a:latin typeface="+mn-lt"/>
              </a:rPr>
              <a:t>/</a:t>
            </a:r>
          </a:p>
          <a:p>
            <a:pPr algn="just"/>
            <a:r>
              <a:rPr lang="en-US" sz="1400" dirty="0">
                <a:latin typeface="+mn-lt"/>
              </a:rPr>
              <a:t>	/Library/</a:t>
            </a:r>
            <a:r>
              <a:rPr lang="en-US" sz="1400" dirty="0" err="1">
                <a:latin typeface="+mn-lt"/>
              </a:rPr>
              <a:t>LaunchAgents</a:t>
            </a:r>
            <a:r>
              <a:rPr lang="en-US" sz="1400" dirty="0">
                <a:latin typeface="+mn-lt"/>
              </a:rPr>
              <a:t>/</a:t>
            </a:r>
          </a:p>
          <a:p>
            <a:pPr lvl="0" algn="just"/>
            <a:r>
              <a:rPr lang="en-US" sz="1400" dirty="0">
                <a:latin typeface="+mn-lt"/>
              </a:rPr>
              <a:t>	/Library/</a:t>
            </a:r>
            <a:r>
              <a:rPr lang="en-US" sz="1400" dirty="0" err="1">
                <a:latin typeface="+mn-lt"/>
              </a:rPr>
              <a:t>LaunchDaemons</a:t>
            </a:r>
            <a:r>
              <a:rPr lang="en-US" sz="1400" dirty="0">
                <a:latin typeface="+mn-lt"/>
              </a:rPr>
              <a:t>/</a:t>
            </a:r>
          </a:p>
        </p:txBody>
      </p:sp>
    </p:spTree>
    <p:extLst>
      <p:ext uri="{BB962C8B-B14F-4D97-AF65-F5344CB8AC3E}">
        <p14:creationId xmlns:p14="http://schemas.microsoft.com/office/powerpoint/2010/main" val="6313874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C64F-1D9C-0D43-90D4-F8D491D2C00B}"/>
              </a:ext>
            </a:extLst>
          </p:cNvPr>
          <p:cNvSpPr>
            <a:spLocks noGrp="1"/>
          </p:cNvSpPr>
          <p:nvPr>
            <p:ph type="title"/>
          </p:nvPr>
        </p:nvSpPr>
        <p:spPr/>
        <p:txBody>
          <a:bodyPr/>
          <a:lstStyle/>
          <a:p>
            <a:pPr algn="ctr"/>
            <a:r>
              <a:rPr lang="en-US" sz="2400" dirty="0"/>
              <a:t>Isolating Hardware Issues</a:t>
            </a:r>
          </a:p>
        </p:txBody>
      </p:sp>
      <p:sp>
        <p:nvSpPr>
          <p:cNvPr id="3" name="TextBox 2">
            <a:extLst>
              <a:ext uri="{FF2B5EF4-FFF2-40B4-BE49-F238E27FC236}">
                <a16:creationId xmlns:a16="http://schemas.microsoft.com/office/drawing/2014/main" id="{A626C2D7-0960-0349-9AC8-1C80BFB91E99}"/>
              </a:ext>
            </a:extLst>
          </p:cNvPr>
          <p:cNvSpPr txBox="1"/>
          <p:nvPr/>
        </p:nvSpPr>
        <p:spPr>
          <a:xfrm>
            <a:off x="555615" y="875232"/>
            <a:ext cx="790601" cy="338554"/>
          </a:xfrm>
          <a:prstGeom prst="rect">
            <a:avLst/>
          </a:prstGeom>
          <a:noFill/>
        </p:spPr>
        <p:txBody>
          <a:bodyPr wrap="none" rtlCol="0">
            <a:spAutoFit/>
          </a:bodyPr>
          <a:lstStyle/>
          <a:p>
            <a:r>
              <a:rPr lang="en-US" sz="1600" b="1" u="sng" dirty="0">
                <a:latin typeface="+mn-lt"/>
              </a:rPr>
              <a:t>Printer</a:t>
            </a:r>
          </a:p>
        </p:txBody>
      </p:sp>
      <p:sp>
        <p:nvSpPr>
          <p:cNvPr id="4" name="TextBox 3">
            <a:extLst>
              <a:ext uri="{FF2B5EF4-FFF2-40B4-BE49-F238E27FC236}">
                <a16:creationId xmlns:a16="http://schemas.microsoft.com/office/drawing/2014/main" id="{E9192C8A-B7B5-9149-87C5-DE6B114DE275}"/>
              </a:ext>
            </a:extLst>
          </p:cNvPr>
          <p:cNvSpPr txBox="1"/>
          <p:nvPr/>
        </p:nvSpPr>
        <p:spPr>
          <a:xfrm>
            <a:off x="455017" y="1279230"/>
            <a:ext cx="10708809" cy="3970318"/>
          </a:xfrm>
          <a:prstGeom prst="rect">
            <a:avLst/>
          </a:prstGeom>
          <a:noFill/>
        </p:spPr>
        <p:txBody>
          <a:bodyPr wrap="square" rtlCol="0">
            <a:spAutoFit/>
          </a:bodyPr>
          <a:lstStyle/>
          <a:p>
            <a:pPr marL="285750" lvl="0" indent="-285750" algn="just">
              <a:buFont typeface="Arial" charset="0"/>
              <a:buChar char="•"/>
            </a:pPr>
            <a:r>
              <a:rPr lang="en-US" sz="1400" b="1" dirty="0">
                <a:latin typeface="+mn-lt"/>
              </a:rPr>
              <a:t>Reset the Printing System </a:t>
            </a:r>
            <a:r>
              <a:rPr lang="en-US" sz="1400" dirty="0">
                <a:latin typeface="+mn-lt"/>
              </a:rPr>
              <a:t>by going to System Preferences &lt;Printers &amp; Scanners , then right click on the</a:t>
            </a:r>
          </a:p>
          <a:p>
            <a:pPr lvl="0" algn="just"/>
            <a:r>
              <a:rPr lang="en-US" sz="1400" dirty="0">
                <a:latin typeface="+mn-lt"/>
              </a:rPr>
              <a:t> left Side bar.</a:t>
            </a:r>
          </a:p>
          <a:p>
            <a:pPr marL="285750" indent="-285750">
              <a:buFont typeface="Arial" charset="0"/>
              <a:buChar char="•"/>
            </a:pPr>
            <a:r>
              <a:rPr lang="en-US" sz="1400" dirty="0">
                <a:latin typeface="+mn-lt"/>
              </a:rPr>
              <a:t>Reconfigure the Printer and check the status.</a:t>
            </a:r>
          </a:p>
          <a:p>
            <a:pPr marL="342900" lvl="0" indent="15875">
              <a:buFont typeface="+mj-lt"/>
              <a:buAutoNum type="alphaLcParenR"/>
            </a:pPr>
            <a:r>
              <a:rPr lang="en-US" sz="1400" dirty="0">
                <a:latin typeface="+mn-lt"/>
              </a:rPr>
              <a:t> For </a:t>
            </a:r>
            <a:r>
              <a:rPr lang="en-US" sz="1400" b="1" dirty="0">
                <a:latin typeface="+mn-lt"/>
              </a:rPr>
              <a:t>Local Printers</a:t>
            </a:r>
            <a:r>
              <a:rPr lang="en-US" sz="1400" dirty="0">
                <a:latin typeface="+mn-lt"/>
              </a:rPr>
              <a:t>: by clicking on the ‘ </a:t>
            </a:r>
            <a:r>
              <a:rPr lang="en-US" sz="1400" b="1" dirty="0">
                <a:latin typeface="+mn-lt"/>
              </a:rPr>
              <a:t>+</a:t>
            </a:r>
            <a:r>
              <a:rPr lang="en-US" sz="1400" dirty="0">
                <a:latin typeface="+mn-lt"/>
              </a:rPr>
              <a:t> ‘ sign and through the </a:t>
            </a:r>
            <a:r>
              <a:rPr lang="en-US" sz="1400" b="1" dirty="0">
                <a:latin typeface="+mn-lt"/>
              </a:rPr>
              <a:t>Default</a:t>
            </a:r>
            <a:r>
              <a:rPr lang="en-US" sz="1400" dirty="0">
                <a:latin typeface="+mn-lt"/>
              </a:rPr>
              <a:t> Tab. </a:t>
            </a:r>
          </a:p>
          <a:p>
            <a:pPr marL="342900" lvl="0"/>
            <a:r>
              <a:rPr lang="en-US" sz="1400" dirty="0">
                <a:latin typeface="+mn-lt"/>
              </a:rPr>
              <a:t>Refer </a:t>
            </a:r>
            <a:r>
              <a:rPr lang="en-US" sz="1400" dirty="0">
                <a:latin typeface="+mn-lt"/>
                <a:hlinkClick r:id="rId3"/>
              </a:rPr>
              <a:t>https://support.apple.com/en-in/HT201961</a:t>
            </a:r>
            <a:endParaRPr lang="en-US" sz="1400" dirty="0">
              <a:latin typeface="+mn-lt"/>
            </a:endParaRPr>
          </a:p>
          <a:p>
            <a:pPr marL="342900" lvl="0"/>
            <a:r>
              <a:rPr lang="en-US" sz="1400" dirty="0">
                <a:latin typeface="+mn-lt"/>
              </a:rPr>
              <a:t>b) For the </a:t>
            </a:r>
            <a:r>
              <a:rPr lang="en-US" sz="1400" b="1" dirty="0">
                <a:latin typeface="+mn-lt"/>
              </a:rPr>
              <a:t>Cisco domain Printers</a:t>
            </a:r>
            <a:r>
              <a:rPr lang="en-US" sz="1400" dirty="0">
                <a:latin typeface="+mn-lt"/>
              </a:rPr>
              <a:t>: Go to </a:t>
            </a:r>
            <a:r>
              <a:rPr lang="en-US" sz="1400" b="1" dirty="0" err="1">
                <a:latin typeface="+mn-lt"/>
              </a:rPr>
              <a:t>print.cisco.com</a:t>
            </a:r>
            <a:r>
              <a:rPr lang="en-US" sz="1400" dirty="0">
                <a:latin typeface="+mn-lt"/>
              </a:rPr>
              <a:t> and install the required printer.</a:t>
            </a:r>
          </a:p>
          <a:p>
            <a:pPr marL="342900" lvl="0" indent="15875">
              <a:buFont typeface="+mj-lt"/>
              <a:buAutoNum type="alphaLcParenR"/>
            </a:pPr>
            <a:endParaRPr lang="en-US" sz="1400" dirty="0">
              <a:latin typeface="+mn-lt"/>
            </a:endParaRPr>
          </a:p>
          <a:p>
            <a:pPr marL="317500" lvl="0" indent="-304800">
              <a:buFont typeface="Arial" charset="0"/>
              <a:buChar char="•"/>
            </a:pPr>
            <a:r>
              <a:rPr lang="en-US" sz="1400" dirty="0">
                <a:latin typeface="+mn-lt"/>
              </a:rPr>
              <a:t>If the issue still persists, then disconnect the printer from the local system (Only for Local Printer).</a:t>
            </a:r>
          </a:p>
          <a:p>
            <a:pPr marL="285750" lvl="0" indent="-285750">
              <a:buFont typeface="Arial" charset="0"/>
              <a:buChar char="•"/>
            </a:pPr>
            <a:r>
              <a:rPr lang="en-US" sz="1400" dirty="0">
                <a:latin typeface="+mn-lt"/>
              </a:rPr>
              <a:t>Uninstall the Printer Drivers from </a:t>
            </a:r>
            <a:r>
              <a:rPr lang="en-US" sz="1400" b="1" dirty="0">
                <a:latin typeface="+mn-lt"/>
              </a:rPr>
              <a:t>Macintosh HD/Library/Printers/</a:t>
            </a:r>
            <a:r>
              <a:rPr lang="en-US" sz="1400" dirty="0">
                <a:latin typeface="+mn-lt"/>
              </a:rPr>
              <a:t> , then remove all the contents from </a:t>
            </a:r>
          </a:p>
          <a:p>
            <a:pPr lvl="0"/>
            <a:r>
              <a:rPr lang="en-US" sz="1400" dirty="0">
                <a:latin typeface="+mn-lt"/>
              </a:rPr>
              <a:t>Printer folder.</a:t>
            </a:r>
          </a:p>
          <a:p>
            <a:pPr marL="285750" lvl="0" indent="-285750">
              <a:buFont typeface="Arial" charset="0"/>
              <a:buChar char="•"/>
            </a:pPr>
            <a:r>
              <a:rPr lang="en-US" sz="1400" dirty="0">
                <a:latin typeface="+mn-lt"/>
              </a:rPr>
              <a:t>Empty the Trash and Restart the Mac</a:t>
            </a:r>
          </a:p>
          <a:p>
            <a:pPr marL="285750" lvl="0" indent="-285750">
              <a:buFont typeface="Arial" charset="0"/>
              <a:buChar char="•"/>
            </a:pPr>
            <a:r>
              <a:rPr lang="en-US" sz="1400" dirty="0">
                <a:latin typeface="+mn-lt"/>
              </a:rPr>
              <a:t>For </a:t>
            </a:r>
            <a:r>
              <a:rPr lang="en-US" sz="1400" b="1" dirty="0">
                <a:latin typeface="+mn-lt"/>
              </a:rPr>
              <a:t>Local Printers</a:t>
            </a:r>
            <a:r>
              <a:rPr lang="en-US" sz="1400" dirty="0">
                <a:latin typeface="+mn-lt"/>
              </a:rPr>
              <a:t>, connect the Printer to the local Mac and then click on </a:t>
            </a:r>
            <a:r>
              <a:rPr lang="en-US" sz="1400" b="1" dirty="0">
                <a:latin typeface="+mn-lt"/>
              </a:rPr>
              <a:t>Apple Logo</a:t>
            </a:r>
            <a:r>
              <a:rPr lang="en-US" sz="1400" dirty="0">
                <a:latin typeface="+mn-lt"/>
              </a:rPr>
              <a:t> and perform </a:t>
            </a:r>
          </a:p>
          <a:p>
            <a:pPr lvl="0"/>
            <a:r>
              <a:rPr lang="en-US" sz="1400" dirty="0">
                <a:latin typeface="+mn-lt"/>
              </a:rPr>
              <a:t>Software Update, which would download the printer driver from Apple Website, if it’s listed in this link: </a:t>
            </a:r>
            <a:r>
              <a:rPr lang="en-US" sz="1400" u="sng" dirty="0">
                <a:latin typeface="+mn-lt"/>
                <a:hlinkClick r:id="rId4"/>
              </a:rPr>
              <a:t>http://support.apple.com/kb/HT3669</a:t>
            </a:r>
            <a:r>
              <a:rPr lang="en-US" sz="1400" u="sng" dirty="0">
                <a:latin typeface="+mn-lt"/>
              </a:rPr>
              <a:t>. </a:t>
            </a:r>
            <a:r>
              <a:rPr lang="en-US" sz="1400" dirty="0">
                <a:latin typeface="+mn-lt"/>
              </a:rPr>
              <a:t>Then re-configure the Printer from </a:t>
            </a:r>
          </a:p>
          <a:p>
            <a:pPr lvl="0"/>
            <a:r>
              <a:rPr lang="en-US" sz="1400" b="1" dirty="0">
                <a:latin typeface="+mn-lt"/>
              </a:rPr>
              <a:t>System Preferences &lt; Printers &amp; Scanners</a:t>
            </a:r>
          </a:p>
          <a:p>
            <a:pPr marL="285750" lvl="0" indent="-285750">
              <a:buFont typeface="Arial" charset="0"/>
              <a:buChar char="•"/>
            </a:pPr>
            <a:r>
              <a:rPr lang="en-US" sz="1400" dirty="0">
                <a:latin typeface="+mn-lt"/>
              </a:rPr>
              <a:t>For </a:t>
            </a:r>
            <a:r>
              <a:rPr lang="en-US" sz="1400" b="1" dirty="0">
                <a:latin typeface="+mn-lt"/>
              </a:rPr>
              <a:t>Cisco Domain Printers</a:t>
            </a:r>
            <a:r>
              <a:rPr lang="en-US" sz="1400" dirty="0">
                <a:latin typeface="+mn-lt"/>
              </a:rPr>
              <a:t>, go to </a:t>
            </a:r>
            <a:r>
              <a:rPr lang="en-US" sz="1400" b="1" dirty="0" err="1">
                <a:latin typeface="+mn-lt"/>
              </a:rPr>
              <a:t>print.cisco.com</a:t>
            </a:r>
            <a:r>
              <a:rPr lang="en-US" sz="1400" dirty="0">
                <a:latin typeface="+mn-lt"/>
              </a:rPr>
              <a:t> and install the required printer.</a:t>
            </a:r>
          </a:p>
          <a:p>
            <a:pPr marL="285750" lvl="0" indent="-285750">
              <a:buFont typeface="Arial" charset="0"/>
              <a:buChar char="•"/>
            </a:pPr>
            <a:endParaRPr lang="en-US" sz="1400" dirty="0">
              <a:latin typeface="+mn-lt"/>
            </a:endParaRPr>
          </a:p>
          <a:p>
            <a:pPr marL="285750" lvl="0" indent="-285750">
              <a:buFont typeface="Arial" charset="0"/>
              <a:buChar char="•"/>
            </a:pPr>
            <a:r>
              <a:rPr lang="en-US" sz="1400" dirty="0">
                <a:latin typeface="+mn-lt"/>
              </a:rPr>
              <a:t>Reference Link: </a:t>
            </a:r>
            <a:r>
              <a:rPr lang="en-US" sz="1400" dirty="0">
                <a:latin typeface="+mn-lt"/>
                <a:hlinkClick r:id="rId5"/>
              </a:rPr>
              <a:t>https://wiki.cisco.com/pages/viewpage.action?pageId=10526073</a:t>
            </a:r>
            <a:r>
              <a:rPr lang="en-US" sz="1400" dirty="0">
                <a:latin typeface="+mn-lt"/>
              </a:rPr>
              <a:t> </a:t>
            </a:r>
          </a:p>
        </p:txBody>
      </p:sp>
    </p:spTree>
    <p:extLst>
      <p:ext uri="{BB962C8B-B14F-4D97-AF65-F5344CB8AC3E}">
        <p14:creationId xmlns:p14="http://schemas.microsoft.com/office/powerpoint/2010/main" val="2241950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D382D04C-EC39-F34C-86BB-AE9F50CEAA14}"/>
              </a:ext>
            </a:extLst>
          </p:cNvPr>
          <p:cNvSpPr>
            <a:spLocks noGrp="1"/>
          </p:cNvSpPr>
          <p:nvPr>
            <p:ph type="title"/>
          </p:nvPr>
        </p:nvSpPr>
        <p:spPr/>
        <p:txBody>
          <a:bodyPr/>
          <a:lstStyle/>
          <a:p>
            <a:pPr algn="ctr"/>
            <a:r>
              <a:rPr lang="en-US" sz="2400" dirty="0"/>
              <a:t>AppleCare Enterprise Support</a:t>
            </a:r>
          </a:p>
        </p:txBody>
      </p:sp>
      <p:sp>
        <p:nvSpPr>
          <p:cNvPr id="6" name="Text Placeholder 1">
            <a:extLst>
              <a:ext uri="{FF2B5EF4-FFF2-40B4-BE49-F238E27FC236}">
                <a16:creationId xmlns:a16="http://schemas.microsoft.com/office/drawing/2014/main" id="{9408BEE8-ACA6-2E45-90A8-D279DAAB2D83}"/>
              </a:ext>
            </a:extLst>
          </p:cNvPr>
          <p:cNvSpPr>
            <a:spLocks noGrp="1"/>
          </p:cNvSpPr>
          <p:nvPr>
            <p:ph type="body" sz="quarter" idx="10"/>
          </p:nvPr>
        </p:nvSpPr>
        <p:spPr/>
        <p:txBody>
          <a:bodyPr/>
          <a:lstStyle/>
          <a:p>
            <a:pPr marL="76184" indent="0">
              <a:buNone/>
            </a:pPr>
            <a:r>
              <a:rPr lang="en-US" sz="1400" dirty="0"/>
              <a:t>AppleCare Enterprise Support provides Cisco employees with priority Apple OS/software  and next business day onsite Mac warranty repair. Use the region selectors below to see which AppleCare options are available in your country.</a:t>
            </a:r>
          </a:p>
          <a:p>
            <a:pPr marL="76184" indent="0">
              <a:buNone/>
            </a:pPr>
            <a:r>
              <a:rPr lang="en-US" sz="1400" b="1" dirty="0"/>
              <a:t>Software and Operating System Support</a:t>
            </a:r>
            <a:endParaRPr lang="en-US" sz="1400" dirty="0"/>
          </a:p>
          <a:p>
            <a:r>
              <a:rPr lang="en-US" sz="1400" dirty="0"/>
              <a:t>AppleCare will help with any </a:t>
            </a:r>
            <a:r>
              <a:rPr lang="en-US" sz="1400" i="1" dirty="0"/>
              <a:t>Apple</a:t>
            </a:r>
            <a:r>
              <a:rPr lang="en-US" sz="1400" dirty="0"/>
              <a:t> related software issues. This includes OS performance issues, Mac to Mac refreshes, PC to Mac refreshes, OS upgrades, Apple Mail and Calendar, wireless issues, power problems, display issues, and kernel panics. AppleCare is not able to assist with 3rd party software (like Microsoft Office) or Cisco software (like Cisco's Migration Assistant, Spark, etc.).</a:t>
            </a:r>
          </a:p>
          <a:p>
            <a:pPr marL="76184" indent="0">
              <a:buNone/>
            </a:pPr>
            <a:endParaRPr lang="en-US" sz="1400" dirty="0"/>
          </a:p>
        </p:txBody>
      </p:sp>
      <p:sp>
        <p:nvSpPr>
          <p:cNvPr id="7" name="Text Placeholder 2">
            <a:extLst>
              <a:ext uri="{FF2B5EF4-FFF2-40B4-BE49-F238E27FC236}">
                <a16:creationId xmlns:a16="http://schemas.microsoft.com/office/drawing/2014/main" id="{B7F6278B-7EAA-BB42-A9CB-FF31A6641A71}"/>
              </a:ext>
            </a:extLst>
          </p:cNvPr>
          <p:cNvSpPr>
            <a:spLocks noGrp="1"/>
          </p:cNvSpPr>
          <p:nvPr>
            <p:ph type="body" sz="quarter" idx="11"/>
          </p:nvPr>
        </p:nvSpPr>
        <p:spPr/>
        <p:txBody>
          <a:bodyPr/>
          <a:lstStyle/>
          <a:p>
            <a:pPr marL="76184" indent="0">
              <a:buNone/>
            </a:pPr>
            <a:r>
              <a:rPr lang="en-US" sz="1400" b="1" dirty="0"/>
              <a:t>Hardware Support</a:t>
            </a:r>
            <a:endParaRPr lang="en-US" sz="1400" dirty="0"/>
          </a:p>
          <a:p>
            <a:r>
              <a:rPr lang="en-US" sz="1400" dirty="0"/>
              <a:t>If you have a 2015 Mac or newer (2016 for Canada) there is a good chance you are covered by the AppleCare Enterprise hardware warranty. Look in </a:t>
            </a:r>
            <a:r>
              <a:rPr lang="en-US" sz="1400" dirty="0">
                <a:hlinkClick r:id="rId2"/>
              </a:rPr>
              <a:t>SmartSupport</a:t>
            </a:r>
            <a:r>
              <a:rPr lang="en-US" sz="1400" dirty="0"/>
              <a:t> to see if you are covered. To do this, expand the Computers card by clicking the arrow. Then click View More (if necessary) to see full details on your Mac.  You will see your hardware coverage start and end dates listed if your hardware is covered.</a:t>
            </a:r>
          </a:p>
          <a:p>
            <a:r>
              <a:rPr lang="en-US" sz="1400" dirty="0"/>
              <a:t>Reference: </a:t>
            </a:r>
            <a:r>
              <a:rPr lang="en-US" sz="1400" dirty="0">
                <a:hlinkClick r:id="rId3"/>
              </a:rPr>
              <a:t>AppleCare Enterprise</a:t>
            </a:r>
            <a:endParaRPr lang="en-US" sz="1400" dirty="0"/>
          </a:p>
        </p:txBody>
      </p:sp>
    </p:spTree>
    <p:extLst>
      <p:ext uri="{BB962C8B-B14F-4D97-AF65-F5344CB8AC3E}">
        <p14:creationId xmlns:p14="http://schemas.microsoft.com/office/powerpoint/2010/main" val="1709311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AD005246-F95C-3547-A9A9-01D7822D4523}"/>
              </a:ext>
            </a:extLst>
          </p:cNvPr>
          <p:cNvSpPr>
            <a:spLocks noGrp="1"/>
          </p:cNvSpPr>
          <p:nvPr>
            <p:ph type="title"/>
          </p:nvPr>
        </p:nvSpPr>
        <p:spPr/>
        <p:txBody>
          <a:bodyPr/>
          <a:lstStyle/>
          <a:p>
            <a:pPr algn="ctr"/>
            <a:r>
              <a:rPr lang="en-US" sz="2400" b="1" dirty="0"/>
              <a:t>Mac Hardware Support</a:t>
            </a:r>
          </a:p>
        </p:txBody>
      </p:sp>
      <p:sp>
        <p:nvSpPr>
          <p:cNvPr id="6" name="Text Placeholder 1">
            <a:extLst>
              <a:ext uri="{FF2B5EF4-FFF2-40B4-BE49-F238E27FC236}">
                <a16:creationId xmlns:a16="http://schemas.microsoft.com/office/drawing/2014/main" id="{6D0DA6CD-C008-8D4F-967D-3733292F6910}"/>
              </a:ext>
            </a:extLst>
          </p:cNvPr>
          <p:cNvSpPr>
            <a:spLocks noGrp="1"/>
          </p:cNvSpPr>
          <p:nvPr>
            <p:ph type="body" sz="quarter" idx="10"/>
          </p:nvPr>
        </p:nvSpPr>
        <p:spPr/>
        <p:txBody>
          <a:bodyPr/>
          <a:lstStyle/>
          <a:p>
            <a:r>
              <a:rPr lang="en-US" sz="1400" b="1" dirty="0"/>
              <a:t>Physical Damage (Accidental): </a:t>
            </a:r>
            <a:r>
              <a:rPr lang="en-US" sz="1400" dirty="0"/>
              <a:t>Physical damage, accidental or otherwise, cannot be covered under warranty. Damage includes drops, dents, rust, corrosion, and liquid spills.</a:t>
            </a:r>
          </a:p>
          <a:p>
            <a:r>
              <a:rPr lang="en-US" sz="1400" dirty="0"/>
              <a:t>Refer user for </a:t>
            </a:r>
            <a:r>
              <a:rPr lang="en-US" sz="1400" dirty="0" err="1"/>
              <a:t>hotswap</a:t>
            </a:r>
            <a:r>
              <a:rPr lang="en-US" sz="1400" dirty="0"/>
              <a:t>: </a:t>
            </a:r>
            <a:r>
              <a:rPr lang="en-US" sz="1400" dirty="0">
                <a:hlinkClick r:id="rId2"/>
              </a:rPr>
              <a:t>Global MAC Hardware Support</a:t>
            </a:r>
            <a:endParaRPr lang="en-US" sz="1400" dirty="0"/>
          </a:p>
        </p:txBody>
      </p:sp>
      <p:sp>
        <p:nvSpPr>
          <p:cNvPr id="7" name="Text Placeholder 2">
            <a:extLst>
              <a:ext uri="{FF2B5EF4-FFF2-40B4-BE49-F238E27FC236}">
                <a16:creationId xmlns:a16="http://schemas.microsoft.com/office/drawing/2014/main" id="{52C418F3-2C54-0642-9996-BD5CBB54EE23}"/>
              </a:ext>
            </a:extLst>
          </p:cNvPr>
          <p:cNvSpPr>
            <a:spLocks noGrp="1"/>
          </p:cNvSpPr>
          <p:nvPr>
            <p:ph type="body" sz="quarter" idx="11"/>
          </p:nvPr>
        </p:nvSpPr>
        <p:spPr/>
        <p:txBody>
          <a:bodyPr/>
          <a:lstStyle/>
          <a:p>
            <a:r>
              <a:rPr lang="en-US" sz="1400" b="1" dirty="0"/>
              <a:t>Warranty Repair (Not physically damaged): </a:t>
            </a:r>
            <a:r>
              <a:rPr lang="en-US" sz="1400" dirty="0"/>
              <a:t>Cisco purchases a 3 year warranty on all MacBook models, which covers repairs not caused by physical damage.</a:t>
            </a:r>
          </a:p>
          <a:p>
            <a:r>
              <a:rPr lang="en-US" sz="1400" dirty="0"/>
              <a:t>Refer user to </a:t>
            </a:r>
            <a:r>
              <a:rPr lang="en-US" sz="1400" dirty="0" err="1"/>
              <a:t>Applecare</a:t>
            </a:r>
            <a:r>
              <a:rPr lang="en-US" sz="1400" dirty="0"/>
              <a:t> Enterprise Support: </a:t>
            </a:r>
            <a:r>
              <a:rPr lang="en-US" sz="1400" dirty="0">
                <a:hlinkClick r:id="rId2"/>
              </a:rPr>
              <a:t>MAC Hardware, ACE</a:t>
            </a:r>
            <a:endParaRPr lang="en-US" sz="1400" dirty="0"/>
          </a:p>
        </p:txBody>
      </p:sp>
    </p:spTree>
    <p:extLst>
      <p:ext uri="{BB962C8B-B14F-4D97-AF65-F5344CB8AC3E}">
        <p14:creationId xmlns:p14="http://schemas.microsoft.com/office/powerpoint/2010/main" val="100834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D2D1-F45E-B042-A67E-5C61C6441704}"/>
              </a:ext>
            </a:extLst>
          </p:cNvPr>
          <p:cNvSpPr>
            <a:spLocks noGrp="1"/>
          </p:cNvSpPr>
          <p:nvPr>
            <p:ph type="title"/>
          </p:nvPr>
        </p:nvSpPr>
        <p:spPr/>
        <p:txBody>
          <a:bodyPr/>
          <a:lstStyle/>
          <a:p>
            <a:r>
              <a:rPr lang="en-US" altLang="x-none" dirty="0"/>
              <a:t>Understanding File System</a:t>
            </a:r>
            <a:endParaRPr lang="en-US" dirty="0"/>
          </a:p>
        </p:txBody>
      </p:sp>
      <p:pic>
        <p:nvPicPr>
          <p:cNvPr id="3" name="Picture 2">
            <a:extLst>
              <a:ext uri="{FF2B5EF4-FFF2-40B4-BE49-F238E27FC236}">
                <a16:creationId xmlns:a16="http://schemas.microsoft.com/office/drawing/2014/main" id="{882F3AAA-3830-A74F-A232-27E4626C0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04" y="1756040"/>
            <a:ext cx="4783734" cy="2736190"/>
          </a:xfrm>
          <a:prstGeom prst="rect">
            <a:avLst/>
          </a:prstGeom>
        </p:spPr>
      </p:pic>
      <p:sp>
        <p:nvSpPr>
          <p:cNvPr id="4" name="TextBox 3">
            <a:extLst>
              <a:ext uri="{FF2B5EF4-FFF2-40B4-BE49-F238E27FC236}">
                <a16:creationId xmlns:a16="http://schemas.microsoft.com/office/drawing/2014/main" id="{56679A8C-B5E2-6F4A-A95D-278163B12B29}"/>
              </a:ext>
            </a:extLst>
          </p:cNvPr>
          <p:cNvSpPr txBox="1"/>
          <p:nvPr/>
        </p:nvSpPr>
        <p:spPr>
          <a:xfrm>
            <a:off x="5638499" y="1506977"/>
            <a:ext cx="3873993" cy="1202573"/>
          </a:xfrm>
          <a:prstGeom prst="rect">
            <a:avLst/>
          </a:prstGeom>
          <a:noFill/>
        </p:spPr>
        <p:txBody>
          <a:bodyPr wrap="square" rtlCol="0">
            <a:spAutoFit/>
          </a:bodyPr>
          <a:lstStyle/>
          <a:p>
            <a:pPr algn="just">
              <a:spcBef>
                <a:spcPts val="618"/>
              </a:spcBef>
            </a:pPr>
            <a:endParaRPr lang="en-US" sz="1443" dirty="0">
              <a:latin typeface="+mn-lt"/>
            </a:endParaRPr>
          </a:p>
          <a:p>
            <a:r>
              <a:rPr lang="en-US" sz="1443" dirty="0">
                <a:latin typeface="+mn-lt"/>
              </a:rPr>
              <a:t>Mac OS X has made up four </a:t>
            </a:r>
          </a:p>
          <a:p>
            <a:r>
              <a:rPr lang="en-US" sz="1443" dirty="0">
                <a:latin typeface="+mn-lt"/>
              </a:rPr>
              <a:t>essential folders as </a:t>
            </a:r>
            <a:r>
              <a:rPr lang="en-US" sz="1443" b="1" dirty="0">
                <a:latin typeface="+mn-lt"/>
              </a:rPr>
              <a:t>Applications,</a:t>
            </a:r>
          </a:p>
          <a:p>
            <a:r>
              <a:rPr lang="en-US" sz="1443" b="1" dirty="0">
                <a:latin typeface="+mn-lt"/>
              </a:rPr>
              <a:t>Library, System</a:t>
            </a:r>
            <a:r>
              <a:rPr lang="en-US" sz="1443" dirty="0">
                <a:latin typeface="+mn-lt"/>
              </a:rPr>
              <a:t> and </a:t>
            </a:r>
            <a:r>
              <a:rPr lang="en-US" sz="1443" b="1" dirty="0">
                <a:latin typeface="+mn-lt"/>
              </a:rPr>
              <a:t>Users</a:t>
            </a:r>
            <a:r>
              <a:rPr lang="en-US" sz="1443" dirty="0">
                <a:latin typeface="+mn-lt"/>
              </a:rPr>
              <a:t> </a:t>
            </a:r>
          </a:p>
          <a:p>
            <a:endParaRPr lang="en-US" sz="1443" dirty="0">
              <a:latin typeface="+mn-lt"/>
            </a:endParaRPr>
          </a:p>
        </p:txBody>
      </p:sp>
      <p:sp>
        <p:nvSpPr>
          <p:cNvPr id="5" name="TextBox 4">
            <a:extLst>
              <a:ext uri="{FF2B5EF4-FFF2-40B4-BE49-F238E27FC236}">
                <a16:creationId xmlns:a16="http://schemas.microsoft.com/office/drawing/2014/main" id="{6C6C5882-0221-8D4C-BAC9-4D59E25081FA}"/>
              </a:ext>
            </a:extLst>
          </p:cNvPr>
          <p:cNvSpPr txBox="1"/>
          <p:nvPr/>
        </p:nvSpPr>
        <p:spPr>
          <a:xfrm>
            <a:off x="5638499" y="2871406"/>
            <a:ext cx="3638312" cy="1646669"/>
          </a:xfrm>
          <a:prstGeom prst="rect">
            <a:avLst/>
          </a:prstGeom>
          <a:noFill/>
        </p:spPr>
        <p:txBody>
          <a:bodyPr wrap="square" rtlCol="0">
            <a:spAutoFit/>
          </a:bodyPr>
          <a:lstStyle/>
          <a:p>
            <a:pPr algn="just"/>
            <a:r>
              <a:rPr lang="en-US" sz="1443" dirty="0">
                <a:latin typeface="+mn-lt"/>
              </a:rPr>
              <a:t>**** Each and every Library folder has a Preferences folder which contains the settings of individual applications in the form of .</a:t>
            </a:r>
            <a:r>
              <a:rPr lang="en-US" sz="1443" dirty="0" err="1">
                <a:latin typeface="+mn-lt"/>
              </a:rPr>
              <a:t>plist</a:t>
            </a:r>
            <a:r>
              <a:rPr lang="en-US" sz="1443" dirty="0">
                <a:latin typeface="+mn-lt"/>
              </a:rPr>
              <a:t>. </a:t>
            </a:r>
          </a:p>
          <a:p>
            <a:pPr algn="just"/>
            <a:r>
              <a:rPr lang="en-US" sz="1443" dirty="0">
                <a:latin typeface="+mn-lt"/>
              </a:rPr>
              <a:t>For example:</a:t>
            </a:r>
          </a:p>
          <a:p>
            <a:pPr algn="just"/>
            <a:r>
              <a:rPr lang="en-US" sz="1443" dirty="0" err="1">
                <a:latin typeface="+mn-lt"/>
              </a:rPr>
              <a:t>com.apple.addressbook.plist</a:t>
            </a:r>
            <a:r>
              <a:rPr lang="en-US" sz="1443" dirty="0">
                <a:latin typeface="+mn-lt"/>
              </a:rPr>
              <a:t> or </a:t>
            </a:r>
            <a:r>
              <a:rPr lang="en-US" sz="1443" dirty="0" err="1">
                <a:latin typeface="+mn-lt"/>
              </a:rPr>
              <a:t>com.microsoft.outlook.plist</a:t>
            </a:r>
            <a:endParaRPr lang="en-US" sz="1443" dirty="0">
              <a:latin typeface="+mn-lt"/>
            </a:endParaRPr>
          </a:p>
        </p:txBody>
      </p:sp>
    </p:spTree>
    <p:extLst>
      <p:ext uri="{BB962C8B-B14F-4D97-AF65-F5344CB8AC3E}">
        <p14:creationId xmlns:p14="http://schemas.microsoft.com/office/powerpoint/2010/main" val="2923280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409F-9165-AD44-AC7F-C5C66C67F54B}"/>
              </a:ext>
            </a:extLst>
          </p:cNvPr>
          <p:cNvSpPr>
            <a:spLocks noGrp="1"/>
          </p:cNvSpPr>
          <p:nvPr>
            <p:ph type="title"/>
          </p:nvPr>
        </p:nvSpPr>
        <p:spPr/>
        <p:txBody>
          <a:bodyPr/>
          <a:lstStyle/>
          <a:p>
            <a:pPr algn="ctr"/>
            <a:r>
              <a:rPr lang="en-US" sz="2400" dirty="0"/>
              <a:t>Mac OS X Troubleshooting</a:t>
            </a:r>
          </a:p>
        </p:txBody>
      </p:sp>
      <p:sp>
        <p:nvSpPr>
          <p:cNvPr id="3" name="TextBox 2">
            <a:extLst>
              <a:ext uri="{FF2B5EF4-FFF2-40B4-BE49-F238E27FC236}">
                <a16:creationId xmlns:a16="http://schemas.microsoft.com/office/drawing/2014/main" id="{34016BED-A717-9A48-812F-EE8449DF5348}"/>
              </a:ext>
            </a:extLst>
          </p:cNvPr>
          <p:cNvSpPr txBox="1"/>
          <p:nvPr/>
        </p:nvSpPr>
        <p:spPr>
          <a:xfrm>
            <a:off x="275458" y="917509"/>
            <a:ext cx="4264927" cy="338554"/>
          </a:xfrm>
          <a:prstGeom prst="rect">
            <a:avLst/>
          </a:prstGeom>
          <a:noFill/>
        </p:spPr>
        <p:txBody>
          <a:bodyPr wrap="square" rtlCol="0">
            <a:spAutoFit/>
          </a:bodyPr>
          <a:lstStyle/>
          <a:p>
            <a:r>
              <a:rPr lang="en-US" sz="1600" b="1" u="sng" dirty="0">
                <a:latin typeface="+mn-lt"/>
              </a:rPr>
              <a:t>Won’t Shut Down or Restart</a:t>
            </a:r>
          </a:p>
        </p:txBody>
      </p:sp>
      <p:sp>
        <p:nvSpPr>
          <p:cNvPr id="4" name="TextBox 3">
            <a:extLst>
              <a:ext uri="{FF2B5EF4-FFF2-40B4-BE49-F238E27FC236}">
                <a16:creationId xmlns:a16="http://schemas.microsoft.com/office/drawing/2014/main" id="{8D69EA8D-39B5-8B40-8DFF-8BB1D43F59DE}"/>
              </a:ext>
            </a:extLst>
          </p:cNvPr>
          <p:cNvSpPr txBox="1"/>
          <p:nvPr/>
        </p:nvSpPr>
        <p:spPr>
          <a:xfrm>
            <a:off x="364252" y="1256063"/>
            <a:ext cx="10508974" cy="3539430"/>
          </a:xfrm>
          <a:prstGeom prst="rect">
            <a:avLst/>
          </a:prstGeom>
          <a:noFill/>
        </p:spPr>
        <p:txBody>
          <a:bodyPr wrap="square" rtlCol="0">
            <a:spAutoFit/>
          </a:bodyPr>
          <a:lstStyle/>
          <a:p>
            <a:pPr marL="12700" lvl="0" indent="-12700" algn="just"/>
            <a:r>
              <a:rPr lang="en-GB" sz="1400" dirty="0">
                <a:latin typeface="+mn-lt"/>
              </a:rPr>
              <a:t>If any Mac that has issues while </a:t>
            </a:r>
            <a:r>
              <a:rPr lang="en-GB" sz="1400" b="1" dirty="0">
                <a:latin typeface="+mn-lt"/>
              </a:rPr>
              <a:t>shutting down or restarting </a:t>
            </a:r>
            <a:r>
              <a:rPr lang="en-GB" sz="1400" dirty="0">
                <a:latin typeface="+mn-lt"/>
              </a:rPr>
              <a:t>it, then try the following steps as it could be </a:t>
            </a:r>
          </a:p>
          <a:p>
            <a:pPr marL="12700" lvl="0" indent="-12700" algn="just"/>
            <a:r>
              <a:rPr lang="en-GB" sz="1400" dirty="0">
                <a:latin typeface="+mn-lt"/>
              </a:rPr>
              <a:t>caused by a variety of reasons:</a:t>
            </a:r>
          </a:p>
          <a:p>
            <a:pPr marL="12700" lvl="0" indent="-12700" algn="just"/>
            <a:endParaRPr lang="en-GB" sz="1400" dirty="0">
              <a:latin typeface="+mn-lt"/>
            </a:endParaRPr>
          </a:p>
          <a:p>
            <a:pPr marL="285750" lvl="2" indent="-285750" algn="just">
              <a:buFont typeface="Arial" charset="0"/>
              <a:buChar char="•"/>
            </a:pPr>
            <a:r>
              <a:rPr lang="en-GB" sz="1400" dirty="0">
                <a:latin typeface="+mn-lt"/>
              </a:rPr>
              <a:t>Try to determine if any particular app is causing this issue. If any particular app always freezes while shutting</a:t>
            </a:r>
          </a:p>
          <a:p>
            <a:pPr marL="0" lvl="2" algn="just"/>
            <a:r>
              <a:rPr lang="en-GB" sz="1400" dirty="0">
                <a:latin typeface="+mn-lt"/>
              </a:rPr>
              <a:t> down the </a:t>
            </a:r>
            <a:r>
              <a:rPr lang="en-US" sz="1400" dirty="0">
                <a:latin typeface="+mn-lt"/>
              </a:rPr>
              <a:t>Mac.</a:t>
            </a:r>
          </a:p>
          <a:p>
            <a:pPr marL="285750" indent="-285750" algn="just">
              <a:buFont typeface="Arial" charset="0"/>
              <a:buChar char="•"/>
            </a:pPr>
            <a:r>
              <a:rPr lang="en-GB" sz="1400" dirty="0">
                <a:latin typeface="+mn-lt"/>
              </a:rPr>
              <a:t>If yes, then perform a software update for the App Store based application by Launching </a:t>
            </a:r>
            <a:r>
              <a:rPr lang="en-GB" sz="1400" b="1" dirty="0">
                <a:latin typeface="+mn-lt"/>
              </a:rPr>
              <a:t>App Store </a:t>
            </a:r>
            <a:r>
              <a:rPr lang="en-GB" sz="1400" dirty="0">
                <a:latin typeface="+mn-lt"/>
              </a:rPr>
              <a:t>and </a:t>
            </a:r>
          </a:p>
          <a:p>
            <a:pPr algn="just"/>
            <a:r>
              <a:rPr lang="en-GB" sz="1400" dirty="0">
                <a:latin typeface="+mn-lt"/>
              </a:rPr>
              <a:t>click on </a:t>
            </a:r>
            <a:r>
              <a:rPr lang="en-GB" sz="1400" b="1" dirty="0">
                <a:latin typeface="+mn-lt"/>
              </a:rPr>
              <a:t>Updates &gt; Update All</a:t>
            </a:r>
            <a:r>
              <a:rPr lang="en-GB" sz="1400" dirty="0">
                <a:latin typeface="+mn-lt"/>
              </a:rPr>
              <a:t>. </a:t>
            </a:r>
            <a:endParaRPr lang="en-US" sz="1400" dirty="0">
              <a:latin typeface="+mn-lt"/>
            </a:endParaRPr>
          </a:p>
          <a:p>
            <a:pPr marL="285750" lvl="2" indent="-285750" algn="just">
              <a:buFont typeface="Arial" charset="0"/>
              <a:buChar char="•"/>
            </a:pPr>
            <a:r>
              <a:rPr lang="en-GB" sz="1400" dirty="0">
                <a:latin typeface="+mn-lt"/>
              </a:rPr>
              <a:t>For other applications which was installed outside of the App Store, open the App and look for update </a:t>
            </a:r>
          </a:p>
          <a:p>
            <a:pPr marL="0" lvl="2" algn="just"/>
            <a:r>
              <a:rPr lang="en-GB" sz="1400" dirty="0">
                <a:latin typeface="+mn-lt"/>
              </a:rPr>
              <a:t>option on the Menu Bar</a:t>
            </a:r>
          </a:p>
          <a:p>
            <a:pPr marL="285750" lvl="2" indent="-285750" algn="just">
              <a:buFont typeface="Arial" charset="0"/>
              <a:buChar char="•"/>
            </a:pPr>
            <a:r>
              <a:rPr lang="en-GB" sz="1400" dirty="0">
                <a:latin typeface="+mn-lt"/>
              </a:rPr>
              <a:t>Restart the Mac and perform </a:t>
            </a:r>
            <a:r>
              <a:rPr lang="en-GB" sz="1400" b="1" dirty="0">
                <a:latin typeface="+mn-lt"/>
              </a:rPr>
              <a:t>SMC</a:t>
            </a:r>
            <a:r>
              <a:rPr lang="en-GB" sz="1400" dirty="0">
                <a:latin typeface="+mn-lt"/>
              </a:rPr>
              <a:t> reset.</a:t>
            </a:r>
            <a:endParaRPr lang="en-US" sz="1400" dirty="0">
              <a:latin typeface="+mn-lt"/>
            </a:endParaRPr>
          </a:p>
          <a:p>
            <a:pPr marL="285750" lvl="2" indent="-285750" algn="just">
              <a:buFont typeface="Arial" charset="0"/>
              <a:buChar char="•"/>
            </a:pPr>
            <a:r>
              <a:rPr lang="en-GB" sz="1400" dirty="0">
                <a:latin typeface="+mn-lt"/>
              </a:rPr>
              <a:t>If the issue still persists, check &amp; confirm that the </a:t>
            </a:r>
            <a:r>
              <a:rPr lang="en-GB" sz="1400" b="1" dirty="0">
                <a:latin typeface="+mn-lt"/>
              </a:rPr>
              <a:t>FileVault</a:t>
            </a:r>
            <a:r>
              <a:rPr lang="en-GB" sz="1400" dirty="0">
                <a:latin typeface="+mn-lt"/>
              </a:rPr>
              <a:t> is turned ON (System Preferences &gt; </a:t>
            </a:r>
          </a:p>
          <a:p>
            <a:pPr marL="0" lvl="2" algn="just"/>
            <a:r>
              <a:rPr lang="en-GB" sz="1400" dirty="0">
                <a:latin typeface="+mn-lt"/>
              </a:rPr>
              <a:t>Security &amp; Privacy &gt; FileVault &gt; Turn ON FileVault).</a:t>
            </a:r>
            <a:endParaRPr lang="en-US" sz="1400" dirty="0">
              <a:latin typeface="+mn-lt"/>
            </a:endParaRPr>
          </a:p>
          <a:p>
            <a:pPr marL="285750" lvl="1" indent="-285750" algn="just">
              <a:buFont typeface="Arial" charset="0"/>
              <a:buChar char="•"/>
            </a:pPr>
            <a:r>
              <a:rPr lang="en-GB" sz="1400" dirty="0">
                <a:latin typeface="+mn-lt"/>
              </a:rPr>
              <a:t>If the issue still persists, then open </a:t>
            </a:r>
            <a:r>
              <a:rPr lang="en-GB" sz="1400" b="1" dirty="0">
                <a:latin typeface="+mn-lt"/>
              </a:rPr>
              <a:t>Disk Utility </a:t>
            </a:r>
            <a:r>
              <a:rPr lang="en-GB" sz="1400" dirty="0">
                <a:latin typeface="+mn-lt"/>
              </a:rPr>
              <a:t>and choose the </a:t>
            </a:r>
            <a:r>
              <a:rPr lang="en-GB" sz="1400" b="1" dirty="0">
                <a:latin typeface="+mn-lt"/>
              </a:rPr>
              <a:t>Macintosh HD </a:t>
            </a:r>
            <a:r>
              <a:rPr lang="en-GB" sz="1400" dirty="0">
                <a:latin typeface="+mn-lt"/>
              </a:rPr>
              <a:t>and click on </a:t>
            </a:r>
            <a:r>
              <a:rPr lang="en-GB" sz="1400" b="1" dirty="0">
                <a:latin typeface="+mn-lt"/>
              </a:rPr>
              <a:t>First Aid</a:t>
            </a:r>
            <a:r>
              <a:rPr lang="en-GB" sz="1400" dirty="0">
                <a:latin typeface="+mn-lt"/>
              </a:rPr>
              <a:t>. If </a:t>
            </a:r>
          </a:p>
          <a:p>
            <a:pPr marL="0" lvl="1" algn="just"/>
            <a:r>
              <a:rPr lang="en-GB" sz="1400" dirty="0">
                <a:latin typeface="+mn-lt"/>
              </a:rPr>
              <a:t>there are any issues, then it will ask to run </a:t>
            </a:r>
            <a:r>
              <a:rPr lang="en-GB" sz="1400" b="1" dirty="0">
                <a:latin typeface="+mn-lt"/>
              </a:rPr>
              <a:t>First Aid</a:t>
            </a:r>
            <a:r>
              <a:rPr lang="en-GB" sz="1400" dirty="0">
                <a:latin typeface="+mn-lt"/>
              </a:rPr>
              <a:t> from </a:t>
            </a:r>
            <a:r>
              <a:rPr lang="en-GB" sz="1400" b="1" dirty="0">
                <a:latin typeface="+mn-lt"/>
              </a:rPr>
              <a:t>Recovery HD</a:t>
            </a:r>
            <a:r>
              <a:rPr lang="en-GB" sz="1400" dirty="0">
                <a:latin typeface="+mn-lt"/>
              </a:rPr>
              <a:t>. To boot to Recovery HD, Restart </a:t>
            </a:r>
          </a:p>
          <a:p>
            <a:pPr marL="0" lvl="1" algn="just"/>
            <a:r>
              <a:rPr lang="en-GB" sz="1400" dirty="0">
                <a:latin typeface="+mn-lt"/>
              </a:rPr>
              <a:t>the Mac by holding Down </a:t>
            </a:r>
            <a:r>
              <a:rPr lang="en-GB" sz="1400" b="1" dirty="0">
                <a:latin typeface="+mn-lt"/>
              </a:rPr>
              <a:t>COMMAND + R </a:t>
            </a:r>
            <a:r>
              <a:rPr lang="en-GB" sz="1400" dirty="0">
                <a:latin typeface="+mn-lt"/>
              </a:rPr>
              <a:t>keys and it will boot to Recovery HD and then select </a:t>
            </a:r>
            <a:r>
              <a:rPr lang="en-GB" sz="1400" b="1" dirty="0">
                <a:latin typeface="+mn-lt"/>
              </a:rPr>
              <a:t>Disk Utility </a:t>
            </a:r>
            <a:r>
              <a:rPr lang="en-GB" sz="1400" dirty="0">
                <a:latin typeface="+mn-lt"/>
              </a:rPr>
              <a:t>and</a:t>
            </a:r>
          </a:p>
          <a:p>
            <a:pPr marL="0" lvl="1" algn="just"/>
            <a:r>
              <a:rPr lang="en-GB" sz="1400" dirty="0">
                <a:latin typeface="+mn-lt"/>
              </a:rPr>
              <a:t>click on </a:t>
            </a:r>
            <a:r>
              <a:rPr lang="en-GB" sz="1400" b="1" dirty="0">
                <a:latin typeface="+mn-lt"/>
              </a:rPr>
              <a:t>Continue</a:t>
            </a:r>
            <a:r>
              <a:rPr lang="en-GB" sz="1400" dirty="0">
                <a:latin typeface="+mn-lt"/>
              </a:rPr>
              <a:t>.</a:t>
            </a:r>
            <a:endParaRPr lang="en-US" sz="1400" dirty="0">
              <a:latin typeface="+mn-lt"/>
            </a:endParaRPr>
          </a:p>
        </p:txBody>
      </p:sp>
    </p:spTree>
    <p:extLst>
      <p:ext uri="{BB962C8B-B14F-4D97-AF65-F5344CB8AC3E}">
        <p14:creationId xmlns:p14="http://schemas.microsoft.com/office/powerpoint/2010/main" val="763804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D9DFBED-FB31-2C41-AA22-FCE415AD3C14}"/>
              </a:ext>
            </a:extLst>
          </p:cNvPr>
          <p:cNvSpPr txBox="1">
            <a:spLocks noGrp="1"/>
          </p:cNvSpPr>
          <p:nvPr>
            <p:ph type="title"/>
          </p:nvPr>
        </p:nvSpPr>
        <p:spPr bwMode="auto">
          <a:xfrm>
            <a:off x="430984" y="312228"/>
            <a:ext cx="8639822" cy="78311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lumMod val="60000"/>
                    <a:lumOff val="40000"/>
                  </a:schemeClr>
                </a:solidFill>
              </a:rPr>
              <a:t>Mac OS X Troubleshooting</a:t>
            </a:r>
          </a:p>
        </p:txBody>
      </p:sp>
      <p:sp>
        <p:nvSpPr>
          <p:cNvPr id="4" name="TextBox 3">
            <a:extLst>
              <a:ext uri="{FF2B5EF4-FFF2-40B4-BE49-F238E27FC236}">
                <a16:creationId xmlns:a16="http://schemas.microsoft.com/office/drawing/2014/main" id="{EA3D2A91-CFA4-3E4C-A80F-B0E3108B53D3}"/>
              </a:ext>
            </a:extLst>
          </p:cNvPr>
          <p:cNvSpPr txBox="1"/>
          <p:nvPr/>
        </p:nvSpPr>
        <p:spPr>
          <a:xfrm>
            <a:off x="265626" y="703783"/>
            <a:ext cx="4264927" cy="338554"/>
          </a:xfrm>
          <a:prstGeom prst="rect">
            <a:avLst/>
          </a:prstGeom>
          <a:noFill/>
        </p:spPr>
        <p:txBody>
          <a:bodyPr wrap="square" rtlCol="0">
            <a:spAutoFit/>
          </a:bodyPr>
          <a:lstStyle/>
          <a:p>
            <a:r>
              <a:rPr lang="en-US" sz="1600" b="1" u="sng" dirty="0">
                <a:latin typeface="+mn-lt"/>
              </a:rPr>
              <a:t>Slowness on Mac OS X</a:t>
            </a:r>
          </a:p>
        </p:txBody>
      </p:sp>
      <p:sp>
        <p:nvSpPr>
          <p:cNvPr id="5" name="TextBox 4">
            <a:extLst>
              <a:ext uri="{FF2B5EF4-FFF2-40B4-BE49-F238E27FC236}">
                <a16:creationId xmlns:a16="http://schemas.microsoft.com/office/drawing/2014/main" id="{6049910A-1A1C-CA47-AE8A-253C873FBABC}"/>
              </a:ext>
            </a:extLst>
          </p:cNvPr>
          <p:cNvSpPr txBox="1"/>
          <p:nvPr/>
        </p:nvSpPr>
        <p:spPr>
          <a:xfrm>
            <a:off x="265626" y="1095339"/>
            <a:ext cx="10508974" cy="4185761"/>
          </a:xfrm>
          <a:prstGeom prst="rect">
            <a:avLst/>
          </a:prstGeom>
          <a:noFill/>
        </p:spPr>
        <p:txBody>
          <a:bodyPr wrap="square" rtlCol="0">
            <a:spAutoFit/>
          </a:bodyPr>
          <a:lstStyle/>
          <a:p>
            <a:pPr marL="12700" lvl="0" indent="-12700" algn="just"/>
            <a:r>
              <a:rPr lang="en-GB" sz="1400" dirty="0">
                <a:latin typeface="+mn-lt"/>
              </a:rPr>
              <a:t>If any Mac that has slowness issue while accessing any applications, then try the following steps:</a:t>
            </a:r>
          </a:p>
          <a:p>
            <a:pPr marL="285750" lvl="0" indent="-285750" algn="just">
              <a:buFont typeface="Arial" charset="0"/>
              <a:buChar char="•"/>
            </a:pPr>
            <a:endParaRPr lang="en-US" sz="1400" dirty="0">
              <a:latin typeface="+mn-lt"/>
            </a:endParaRPr>
          </a:p>
          <a:p>
            <a:pPr marL="285750" lvl="0" indent="-285750" algn="just">
              <a:buFont typeface="Arial" charset="0"/>
              <a:buChar char="•"/>
            </a:pPr>
            <a:r>
              <a:rPr lang="en-US" sz="1400" dirty="0">
                <a:latin typeface="+mn-lt"/>
              </a:rPr>
              <a:t>Check and confirm that </a:t>
            </a:r>
            <a:r>
              <a:rPr lang="en-US" sz="1400" b="1" dirty="0">
                <a:latin typeface="+mn-lt"/>
              </a:rPr>
              <a:t>Macintosh HD </a:t>
            </a:r>
            <a:r>
              <a:rPr lang="en-US" sz="1400" dirty="0">
                <a:latin typeface="+mn-lt"/>
              </a:rPr>
              <a:t>has sufficient space. If not, suggest the user to free up space.</a:t>
            </a:r>
          </a:p>
          <a:p>
            <a:pPr marL="285750" lvl="0" indent="-285750" algn="just">
              <a:buFont typeface="Arial" charset="0"/>
              <a:buChar char="•"/>
            </a:pPr>
            <a:r>
              <a:rPr lang="en-US" sz="1400" dirty="0">
                <a:latin typeface="+mn-lt"/>
              </a:rPr>
              <a:t>Clear the contents from following Locations:</a:t>
            </a:r>
          </a:p>
          <a:p>
            <a:pPr algn="just"/>
            <a:endParaRPr lang="en-US" sz="1400" dirty="0">
              <a:latin typeface="+mn-lt"/>
            </a:endParaRPr>
          </a:p>
          <a:p>
            <a:pPr algn="just"/>
            <a:r>
              <a:rPr lang="en-US" sz="1400" dirty="0">
                <a:latin typeface="+mn-lt"/>
              </a:rPr>
              <a:t>	/Library/Caches/</a:t>
            </a:r>
          </a:p>
          <a:p>
            <a:pPr algn="just"/>
            <a:r>
              <a:rPr lang="en-US" sz="1400" dirty="0">
                <a:latin typeface="+mn-lt"/>
              </a:rPr>
              <a:t>	/Library/</a:t>
            </a:r>
            <a:r>
              <a:rPr lang="en-US" sz="1400" dirty="0" err="1">
                <a:latin typeface="+mn-lt"/>
              </a:rPr>
              <a:t>StartupItems</a:t>
            </a:r>
            <a:r>
              <a:rPr lang="en-US" sz="1400" dirty="0">
                <a:latin typeface="+mn-lt"/>
              </a:rPr>
              <a:t>/&lt;Except </a:t>
            </a:r>
            <a:r>
              <a:rPr lang="en-US" sz="1400" dirty="0" err="1">
                <a:latin typeface="+mn-lt"/>
              </a:rPr>
              <a:t>cma</a:t>
            </a:r>
            <a:r>
              <a:rPr lang="en-US" sz="1400" dirty="0">
                <a:latin typeface="+mn-lt"/>
              </a:rPr>
              <a:t> Folder&gt;</a:t>
            </a:r>
          </a:p>
          <a:p>
            <a:pPr algn="just"/>
            <a:r>
              <a:rPr lang="en-US" sz="1400" dirty="0">
                <a:latin typeface="+mn-lt"/>
              </a:rPr>
              <a:t>	~/Library/Caches/</a:t>
            </a:r>
          </a:p>
          <a:p>
            <a:pPr algn="just"/>
            <a:r>
              <a:rPr lang="en-US" sz="1400" dirty="0">
                <a:latin typeface="+mn-lt"/>
              </a:rPr>
              <a:t>	~/Library/Cookies/</a:t>
            </a:r>
          </a:p>
          <a:p>
            <a:pPr algn="just"/>
            <a:r>
              <a:rPr lang="en-US" sz="1400" dirty="0">
                <a:latin typeface="+mn-lt"/>
              </a:rPr>
              <a:t>	/Applications &lt; System Preferences &lt; Users &amp; Groups &lt; Login items (Do not remove </a:t>
            </a:r>
            <a:r>
              <a:rPr lang="en-US" sz="1400" dirty="0" err="1">
                <a:latin typeface="+mn-lt"/>
              </a:rPr>
              <a:t>Crashplan</a:t>
            </a:r>
            <a:r>
              <a:rPr lang="en-US" sz="1400" dirty="0">
                <a:latin typeface="+mn-lt"/>
              </a:rPr>
              <a:t>)</a:t>
            </a:r>
          </a:p>
          <a:p>
            <a:pPr algn="just"/>
            <a:endParaRPr lang="en-US" sz="1400" dirty="0">
              <a:latin typeface="+mn-lt"/>
            </a:endParaRPr>
          </a:p>
          <a:p>
            <a:pPr marL="285750" indent="-285750" algn="just">
              <a:buFont typeface="Arial" charset="0"/>
              <a:buChar char="•"/>
            </a:pPr>
            <a:r>
              <a:rPr lang="en-US" sz="1400" dirty="0">
                <a:latin typeface="+mn-lt"/>
              </a:rPr>
              <a:t>Empty the Trash by right clicking on Trash icon on the Dock. If some of the files are not getting deleted, then you can delete those after rebooting the Mac by next time</a:t>
            </a:r>
            <a:r>
              <a:rPr lang="en-US" sz="1400" b="1" dirty="0">
                <a:latin typeface="+mn-lt"/>
              </a:rPr>
              <a:t>.</a:t>
            </a:r>
          </a:p>
          <a:p>
            <a:pPr marL="285750" indent="-285750" algn="just">
              <a:buFont typeface="Arial" charset="0"/>
              <a:buChar char="•"/>
            </a:pPr>
            <a:r>
              <a:rPr lang="en-GB" sz="1400" dirty="0">
                <a:latin typeface="+mn-lt"/>
              </a:rPr>
              <a:t>Clear off cluttered </a:t>
            </a:r>
            <a:r>
              <a:rPr lang="en-GB" sz="1400" b="1" dirty="0">
                <a:latin typeface="+mn-lt"/>
              </a:rPr>
              <a:t>Desktop items </a:t>
            </a:r>
            <a:r>
              <a:rPr lang="en-GB" sz="1400" dirty="0">
                <a:latin typeface="+mn-lt"/>
              </a:rPr>
              <a:t>&amp; </a:t>
            </a:r>
            <a:r>
              <a:rPr lang="en-GB" sz="1400" b="1" dirty="0">
                <a:latin typeface="+mn-lt"/>
              </a:rPr>
              <a:t>Dashboard widgets</a:t>
            </a:r>
            <a:r>
              <a:rPr lang="en-US" sz="1400" dirty="0">
                <a:latin typeface="+mn-lt"/>
              </a:rPr>
              <a:t>.</a:t>
            </a:r>
          </a:p>
          <a:p>
            <a:pPr marL="285750" indent="-285750" algn="just">
              <a:buFont typeface="Arial" charset="0"/>
              <a:buChar char="•"/>
            </a:pPr>
            <a:r>
              <a:rPr lang="en-US" sz="1400" dirty="0">
                <a:latin typeface="+mn-lt"/>
              </a:rPr>
              <a:t>Launch </a:t>
            </a:r>
            <a:r>
              <a:rPr lang="en-US" sz="1400" b="1" dirty="0">
                <a:latin typeface="+mn-lt"/>
              </a:rPr>
              <a:t>Disk Utility </a:t>
            </a:r>
            <a:r>
              <a:rPr lang="en-US" sz="1400" dirty="0">
                <a:latin typeface="+mn-lt"/>
              </a:rPr>
              <a:t>and </a:t>
            </a:r>
            <a:r>
              <a:rPr lang="en-GB" sz="1400" dirty="0">
                <a:latin typeface="+mn-lt"/>
              </a:rPr>
              <a:t>Select </a:t>
            </a:r>
            <a:r>
              <a:rPr lang="en-GB" sz="1400" b="1" dirty="0">
                <a:latin typeface="+mn-lt"/>
              </a:rPr>
              <a:t>Macintosh HD </a:t>
            </a:r>
            <a:r>
              <a:rPr lang="en-GB" sz="1400" dirty="0">
                <a:latin typeface="+mn-lt"/>
              </a:rPr>
              <a:t>and perform </a:t>
            </a:r>
            <a:r>
              <a:rPr lang="en-GB" sz="1400" b="1" dirty="0">
                <a:latin typeface="+mn-lt"/>
              </a:rPr>
              <a:t>First aid.</a:t>
            </a:r>
            <a:endParaRPr lang="en-US" sz="1400" dirty="0">
              <a:latin typeface="+mn-lt"/>
            </a:endParaRPr>
          </a:p>
          <a:p>
            <a:pPr marL="285750" indent="-285750" algn="just">
              <a:buFont typeface="Arial" charset="0"/>
              <a:buChar char="•"/>
            </a:pPr>
            <a:r>
              <a:rPr lang="en-GB" sz="1400" dirty="0">
                <a:latin typeface="+mn-lt"/>
              </a:rPr>
              <a:t>Clear all the caches and website date from all the web browsers to improve Internet surfing.</a:t>
            </a:r>
            <a:endParaRPr lang="en-US" sz="1400" dirty="0">
              <a:latin typeface="+mn-lt"/>
            </a:endParaRPr>
          </a:p>
          <a:p>
            <a:pPr marL="285750" indent="-285750" algn="just">
              <a:buFont typeface="Arial" charset="0"/>
              <a:buChar char="•"/>
            </a:pPr>
            <a:r>
              <a:rPr lang="en-GB" sz="1400" dirty="0">
                <a:latin typeface="+mn-lt"/>
              </a:rPr>
              <a:t>Identify and knock out heavy apps/processes in Activity Monitor (if any) and also perform OS X update.</a:t>
            </a:r>
            <a:endParaRPr lang="en-US" sz="1400" dirty="0">
              <a:latin typeface="+mn-lt"/>
            </a:endParaRPr>
          </a:p>
          <a:p>
            <a:pPr marL="285750" indent="-285750" algn="just">
              <a:buFont typeface="Arial" charset="0"/>
              <a:buChar char="•"/>
            </a:pPr>
            <a:r>
              <a:rPr lang="en-GB" sz="1400" dirty="0">
                <a:latin typeface="+mn-lt"/>
              </a:rPr>
              <a:t>Check if the </a:t>
            </a:r>
            <a:r>
              <a:rPr lang="en-GB" sz="1400" b="1" dirty="0" err="1">
                <a:latin typeface="+mn-lt"/>
              </a:rPr>
              <a:t>FileVault</a:t>
            </a:r>
            <a:r>
              <a:rPr lang="en-GB" sz="1400" dirty="0">
                <a:latin typeface="+mn-lt"/>
              </a:rPr>
              <a:t> Encryption is paused; if paused then Resume it. Also Reset </a:t>
            </a:r>
            <a:r>
              <a:rPr lang="en-GB" sz="1400" b="1" dirty="0">
                <a:latin typeface="+mn-lt"/>
              </a:rPr>
              <a:t>SMC</a:t>
            </a:r>
            <a:r>
              <a:rPr lang="en-GB" sz="1400" dirty="0">
                <a:latin typeface="+mn-lt"/>
              </a:rPr>
              <a:t> and </a:t>
            </a:r>
            <a:r>
              <a:rPr lang="en-GB" sz="1400" b="1" dirty="0">
                <a:latin typeface="+mn-lt"/>
              </a:rPr>
              <a:t>NVRAM</a:t>
            </a:r>
            <a:r>
              <a:rPr lang="en-GB" sz="1400" dirty="0">
                <a:latin typeface="+mn-lt"/>
              </a:rPr>
              <a:t> to fix odd hardware errors.</a:t>
            </a:r>
            <a:endParaRPr lang="en-US" sz="1400" dirty="0">
              <a:latin typeface="+mn-lt"/>
            </a:endParaRPr>
          </a:p>
        </p:txBody>
      </p:sp>
    </p:spTree>
    <p:extLst>
      <p:ext uri="{BB962C8B-B14F-4D97-AF65-F5344CB8AC3E}">
        <p14:creationId xmlns:p14="http://schemas.microsoft.com/office/powerpoint/2010/main" val="41318325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C91701C-70A7-C949-B342-30D9246D9ED5}"/>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lumMod val="60000"/>
                    <a:lumOff val="40000"/>
                  </a:schemeClr>
                </a:solidFill>
              </a:rPr>
              <a:t>Mac OS X Troubleshooting</a:t>
            </a:r>
          </a:p>
        </p:txBody>
      </p:sp>
      <p:sp>
        <p:nvSpPr>
          <p:cNvPr id="4" name="TextBox 3">
            <a:extLst>
              <a:ext uri="{FF2B5EF4-FFF2-40B4-BE49-F238E27FC236}">
                <a16:creationId xmlns:a16="http://schemas.microsoft.com/office/drawing/2014/main" id="{5BC62674-CAB0-224D-B22B-E8023B8672BD}"/>
              </a:ext>
            </a:extLst>
          </p:cNvPr>
          <p:cNvSpPr txBox="1"/>
          <p:nvPr/>
        </p:nvSpPr>
        <p:spPr>
          <a:xfrm>
            <a:off x="363906" y="756786"/>
            <a:ext cx="4264927" cy="338554"/>
          </a:xfrm>
          <a:prstGeom prst="rect">
            <a:avLst/>
          </a:prstGeom>
          <a:noFill/>
        </p:spPr>
        <p:txBody>
          <a:bodyPr wrap="square" rtlCol="0">
            <a:spAutoFit/>
          </a:bodyPr>
          <a:lstStyle/>
          <a:p>
            <a:r>
              <a:rPr lang="en-US" sz="1600" b="1" u="sng" dirty="0" err="1">
                <a:latin typeface="+mn-lt"/>
              </a:rPr>
              <a:t>FileVault</a:t>
            </a:r>
            <a:r>
              <a:rPr lang="en-US" sz="1600" b="1" u="sng" dirty="0">
                <a:latin typeface="+mn-lt"/>
              </a:rPr>
              <a:t> Login Issue</a:t>
            </a:r>
          </a:p>
        </p:txBody>
      </p:sp>
      <p:sp>
        <p:nvSpPr>
          <p:cNvPr id="5" name="TextBox 4">
            <a:extLst>
              <a:ext uri="{FF2B5EF4-FFF2-40B4-BE49-F238E27FC236}">
                <a16:creationId xmlns:a16="http://schemas.microsoft.com/office/drawing/2014/main" id="{8E9505F7-AB23-FA41-8FA0-D7A1EAFBDB78}"/>
              </a:ext>
            </a:extLst>
          </p:cNvPr>
          <p:cNvSpPr txBox="1"/>
          <p:nvPr/>
        </p:nvSpPr>
        <p:spPr>
          <a:xfrm>
            <a:off x="363906" y="1148342"/>
            <a:ext cx="10449631" cy="3539430"/>
          </a:xfrm>
          <a:prstGeom prst="rect">
            <a:avLst/>
          </a:prstGeom>
          <a:noFill/>
        </p:spPr>
        <p:txBody>
          <a:bodyPr wrap="square" rtlCol="0">
            <a:spAutoFit/>
          </a:bodyPr>
          <a:lstStyle/>
          <a:p>
            <a:pPr marL="12700" lvl="0" indent="-12700" algn="just"/>
            <a:r>
              <a:rPr lang="en-GB" sz="1400" dirty="0">
                <a:latin typeface="+mn-lt"/>
              </a:rPr>
              <a:t>If any Mac that has </a:t>
            </a:r>
            <a:r>
              <a:rPr lang="en-GB" sz="1400" b="1" dirty="0" err="1">
                <a:latin typeface="+mn-lt"/>
              </a:rPr>
              <a:t>FileVault</a:t>
            </a:r>
            <a:r>
              <a:rPr lang="en-GB" sz="1400" b="1" dirty="0">
                <a:latin typeface="+mn-lt"/>
              </a:rPr>
              <a:t> Login issues </a:t>
            </a:r>
            <a:r>
              <a:rPr lang="en-GB" sz="1400" dirty="0">
                <a:latin typeface="+mn-lt"/>
              </a:rPr>
              <a:t>or user has </a:t>
            </a:r>
            <a:r>
              <a:rPr lang="en-GB" sz="1400" b="1" dirty="0">
                <a:latin typeface="+mn-lt"/>
              </a:rPr>
              <a:t>forgotten the Login Password</a:t>
            </a:r>
            <a:r>
              <a:rPr lang="en-GB" sz="1400" dirty="0">
                <a:latin typeface="+mn-lt"/>
              </a:rPr>
              <a:t>, then try the following steps:</a:t>
            </a:r>
          </a:p>
          <a:p>
            <a:pPr marL="12700" lvl="0" indent="-12700" algn="just"/>
            <a:endParaRPr lang="en-GB" sz="1400" dirty="0">
              <a:latin typeface="+mn-lt"/>
            </a:endParaRPr>
          </a:p>
          <a:p>
            <a:pPr marL="285750" lvl="2" indent="-285750" algn="just">
              <a:buFont typeface="Arial" charset="0"/>
              <a:buChar char="•"/>
            </a:pPr>
            <a:r>
              <a:rPr lang="en-US" sz="1400" dirty="0">
                <a:latin typeface="+mn-lt"/>
              </a:rPr>
              <a:t>Enter the </a:t>
            </a:r>
            <a:r>
              <a:rPr lang="en-US" sz="1400" b="1" dirty="0" err="1">
                <a:latin typeface="+mn-lt"/>
              </a:rPr>
              <a:t>Filevault</a:t>
            </a:r>
            <a:r>
              <a:rPr lang="en-US" sz="1400" b="1" dirty="0">
                <a:latin typeface="+mn-lt"/>
              </a:rPr>
              <a:t> Recovery Key </a:t>
            </a:r>
            <a:r>
              <a:rPr lang="en-US" sz="1400" dirty="0">
                <a:latin typeface="+mn-lt"/>
              </a:rPr>
              <a:t>at the login page when asked and reset the password.</a:t>
            </a:r>
          </a:p>
          <a:p>
            <a:pPr marL="285750" lvl="2" indent="-285750" algn="just">
              <a:buFont typeface="Arial" charset="0"/>
              <a:buChar char="•"/>
            </a:pPr>
            <a:r>
              <a:rPr lang="en-US" sz="1400" dirty="0">
                <a:latin typeface="+mn-lt"/>
              </a:rPr>
              <a:t>Once logs into the account, create a new login Keychain (it would prompt at logon).</a:t>
            </a:r>
          </a:p>
          <a:p>
            <a:pPr marL="285750" lvl="2" indent="-285750" algn="just">
              <a:buFont typeface="Arial" charset="0"/>
              <a:buChar char="•"/>
            </a:pPr>
            <a:r>
              <a:rPr lang="en-US" sz="1400" dirty="0">
                <a:latin typeface="+mn-lt"/>
              </a:rPr>
              <a:t>Go to System Preferences &lt; Keyboard &lt; Input Sources and set the correct Keyboard (Preferable: U.S).</a:t>
            </a:r>
          </a:p>
          <a:p>
            <a:pPr marL="285750" lvl="2" indent="-285750" algn="just">
              <a:buFont typeface="Arial" charset="0"/>
              <a:buChar char="•"/>
            </a:pPr>
            <a:r>
              <a:rPr lang="en-US" sz="1400" dirty="0">
                <a:latin typeface="+mn-lt"/>
              </a:rPr>
              <a:t>Go to System Preferences &lt; Users &amp; Groups &lt; Login Options, and tick the checkbox “ Show Input menu in </a:t>
            </a:r>
          </a:p>
          <a:p>
            <a:pPr marL="0" lvl="2" algn="just"/>
            <a:r>
              <a:rPr lang="en-US" sz="1400" dirty="0">
                <a:latin typeface="+mn-lt"/>
              </a:rPr>
              <a:t>login window.”</a:t>
            </a:r>
          </a:p>
          <a:p>
            <a:pPr marL="285750" lvl="2" indent="-285750" algn="just">
              <a:buFont typeface="Arial" charset="0"/>
              <a:buChar char="•"/>
            </a:pPr>
            <a:r>
              <a:rPr lang="en-US" sz="1400" dirty="0">
                <a:latin typeface="+mn-lt"/>
              </a:rPr>
              <a:t>Go to System Preferences &lt; Security &amp; Privacy &lt; FileVault; and open the Lock with Local Admin </a:t>
            </a:r>
          </a:p>
          <a:p>
            <a:pPr marL="0" lvl="2" algn="just"/>
            <a:r>
              <a:rPr lang="en-US" sz="1400" dirty="0">
                <a:latin typeface="+mn-lt"/>
              </a:rPr>
              <a:t>credentials and Turn Off FileVault.</a:t>
            </a:r>
          </a:p>
          <a:p>
            <a:pPr marL="285750" lvl="2" indent="-285750" algn="just">
              <a:buFont typeface="Arial" charset="0"/>
              <a:buChar char="•"/>
            </a:pPr>
            <a:r>
              <a:rPr lang="en-US" sz="1400" dirty="0">
                <a:latin typeface="+mn-lt"/>
              </a:rPr>
              <a:t>Restart the Mac and then login to the account with new password.</a:t>
            </a:r>
          </a:p>
          <a:p>
            <a:pPr marL="285750" lvl="2" indent="-285750" algn="just">
              <a:buFont typeface="Arial" charset="0"/>
              <a:buChar char="•"/>
            </a:pPr>
            <a:r>
              <a:rPr lang="en-US" sz="1400" dirty="0">
                <a:latin typeface="+mn-lt"/>
              </a:rPr>
              <a:t>Run the following commands on Terminal:</a:t>
            </a:r>
          </a:p>
          <a:p>
            <a:pPr marL="0" lvl="2" algn="just"/>
            <a:r>
              <a:rPr lang="en-US" sz="1400" dirty="0">
                <a:latin typeface="+mn-lt"/>
              </a:rPr>
              <a:t>	</a:t>
            </a:r>
            <a:r>
              <a:rPr lang="en-US" sz="1400" dirty="0" err="1">
                <a:latin typeface="+mn-lt"/>
              </a:rPr>
              <a:t>sudo</a:t>
            </a:r>
            <a:r>
              <a:rPr lang="en-US" sz="1400" dirty="0">
                <a:latin typeface="+mn-lt"/>
              </a:rPr>
              <a:t> </a:t>
            </a:r>
            <a:r>
              <a:rPr lang="en-US" sz="1400" dirty="0" err="1">
                <a:latin typeface="+mn-lt"/>
              </a:rPr>
              <a:t>jamf</a:t>
            </a:r>
            <a:r>
              <a:rPr lang="en-US" sz="1400" dirty="0">
                <a:latin typeface="+mn-lt"/>
              </a:rPr>
              <a:t> recon</a:t>
            </a:r>
          </a:p>
          <a:p>
            <a:pPr marL="0" lvl="2" algn="just"/>
            <a:r>
              <a:rPr lang="en-US" sz="1400" dirty="0">
                <a:latin typeface="+mn-lt"/>
              </a:rPr>
              <a:t>	</a:t>
            </a:r>
            <a:r>
              <a:rPr lang="en-US" sz="1400" dirty="0" err="1">
                <a:latin typeface="+mn-lt"/>
              </a:rPr>
              <a:t>sudo</a:t>
            </a:r>
            <a:r>
              <a:rPr lang="en-US" sz="1400" dirty="0">
                <a:latin typeface="+mn-lt"/>
              </a:rPr>
              <a:t> </a:t>
            </a:r>
            <a:r>
              <a:rPr lang="en-US" sz="1400" dirty="0" err="1">
                <a:latin typeface="+mn-lt"/>
              </a:rPr>
              <a:t>jamf</a:t>
            </a:r>
            <a:r>
              <a:rPr lang="en-US" sz="1400" dirty="0">
                <a:latin typeface="+mn-lt"/>
              </a:rPr>
              <a:t> policy</a:t>
            </a:r>
          </a:p>
          <a:p>
            <a:pPr marL="0" lvl="2" algn="just"/>
            <a:endParaRPr lang="en-US" sz="1400" dirty="0">
              <a:latin typeface="+mn-lt"/>
            </a:endParaRPr>
          </a:p>
          <a:p>
            <a:pPr marL="0" lvl="2" algn="just"/>
            <a:r>
              <a:rPr lang="en-US" sz="1400" b="1" dirty="0">
                <a:latin typeface="+mn-lt"/>
              </a:rPr>
              <a:t>NOTE: </a:t>
            </a:r>
            <a:r>
              <a:rPr lang="en-US" sz="1400" dirty="0">
                <a:latin typeface="+mn-lt"/>
              </a:rPr>
              <a:t>After sometime or after a reboot, user will get a prompt to enable the </a:t>
            </a:r>
            <a:r>
              <a:rPr lang="en-US" sz="1400" dirty="0" err="1">
                <a:latin typeface="+mn-lt"/>
              </a:rPr>
              <a:t>FileVault</a:t>
            </a:r>
            <a:r>
              <a:rPr lang="en-US" sz="1400" dirty="0">
                <a:latin typeface="+mn-lt"/>
              </a:rPr>
              <a:t>. Suggest the user to </a:t>
            </a:r>
          </a:p>
          <a:p>
            <a:pPr marL="0" lvl="2" algn="just"/>
            <a:r>
              <a:rPr lang="en-US" sz="1400" dirty="0">
                <a:latin typeface="+mn-lt"/>
              </a:rPr>
              <a:t>enable it at that time. </a:t>
            </a:r>
            <a:endParaRPr lang="en-US" sz="1400" b="1" dirty="0">
              <a:latin typeface="+mn-lt"/>
            </a:endParaRPr>
          </a:p>
        </p:txBody>
      </p:sp>
    </p:spTree>
    <p:extLst>
      <p:ext uri="{BB962C8B-B14F-4D97-AF65-F5344CB8AC3E}">
        <p14:creationId xmlns:p14="http://schemas.microsoft.com/office/powerpoint/2010/main" val="2218501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0416-07DD-5647-A3CB-271AF7A93E7B}"/>
              </a:ext>
            </a:extLst>
          </p:cNvPr>
          <p:cNvSpPr>
            <a:spLocks noGrp="1"/>
          </p:cNvSpPr>
          <p:nvPr>
            <p:ph type="title"/>
          </p:nvPr>
        </p:nvSpPr>
        <p:spPr>
          <a:xfrm>
            <a:off x="330040" y="66023"/>
            <a:ext cx="8674382" cy="783111"/>
          </a:xfrm>
        </p:spPr>
        <p:txBody>
          <a:bodyPr/>
          <a:lstStyle/>
          <a:p>
            <a:pPr algn="ctr"/>
            <a:r>
              <a:rPr lang="en-US" sz="2400" dirty="0"/>
              <a:t>Mac OS X Troubleshooting</a:t>
            </a:r>
          </a:p>
        </p:txBody>
      </p:sp>
      <p:sp>
        <p:nvSpPr>
          <p:cNvPr id="3" name="TextBox 2">
            <a:extLst>
              <a:ext uri="{FF2B5EF4-FFF2-40B4-BE49-F238E27FC236}">
                <a16:creationId xmlns:a16="http://schemas.microsoft.com/office/drawing/2014/main" id="{D846F0C6-2420-F544-BE93-494C6FA4AB6F}"/>
              </a:ext>
            </a:extLst>
          </p:cNvPr>
          <p:cNvSpPr txBox="1"/>
          <p:nvPr/>
        </p:nvSpPr>
        <p:spPr>
          <a:xfrm>
            <a:off x="330040" y="933772"/>
            <a:ext cx="10449631" cy="2462213"/>
          </a:xfrm>
          <a:prstGeom prst="rect">
            <a:avLst/>
          </a:prstGeom>
          <a:noFill/>
        </p:spPr>
        <p:txBody>
          <a:bodyPr wrap="square" rtlCol="0">
            <a:spAutoFit/>
          </a:bodyPr>
          <a:lstStyle/>
          <a:p>
            <a:pPr marL="12700" lvl="0" indent="-12700" algn="just"/>
            <a:r>
              <a:rPr lang="en-GB" sz="1400" dirty="0">
                <a:latin typeface="+mn-lt"/>
              </a:rPr>
              <a:t>If any Mac </a:t>
            </a:r>
            <a:r>
              <a:rPr lang="en-US" sz="1400" dirty="0">
                <a:latin typeface="+mn-lt"/>
              </a:rPr>
              <a:t>asks to enter the password repeatedly for Cisco compliance and even after entering the correct one,</a:t>
            </a:r>
          </a:p>
          <a:p>
            <a:pPr marL="12700" lvl="0" indent="-12700" algn="just"/>
            <a:r>
              <a:rPr lang="en-US" sz="1400" dirty="0">
                <a:latin typeface="+mn-lt"/>
              </a:rPr>
              <a:t>it keeps </a:t>
            </a:r>
            <a:r>
              <a:rPr lang="en-US" sz="1400" dirty="0" err="1">
                <a:latin typeface="+mn-lt"/>
              </a:rPr>
              <a:t>poping</a:t>
            </a:r>
            <a:r>
              <a:rPr lang="en-US" sz="1400" dirty="0">
                <a:latin typeface="+mn-lt"/>
              </a:rPr>
              <a:t> up, then try the following steps:</a:t>
            </a:r>
          </a:p>
          <a:p>
            <a:pPr marL="12700" lvl="0" indent="-12700" algn="just"/>
            <a:endParaRPr lang="en-US" sz="1400" dirty="0">
              <a:latin typeface="+mn-lt"/>
            </a:endParaRPr>
          </a:p>
          <a:p>
            <a:pPr marL="285750" lvl="0" indent="-285750" algn="just">
              <a:buFont typeface="Arial" charset="0"/>
              <a:buChar char="•"/>
            </a:pPr>
            <a:r>
              <a:rPr lang="en-US" sz="1400" dirty="0">
                <a:latin typeface="+mn-lt"/>
              </a:rPr>
              <a:t>Check and confirm that if that Mac has any other local user account (Non Cisco user’s account like TEST). </a:t>
            </a:r>
          </a:p>
          <a:p>
            <a:pPr lvl="0" algn="just"/>
            <a:r>
              <a:rPr lang="en-US" sz="1400" dirty="0">
                <a:latin typeface="+mn-lt"/>
              </a:rPr>
              <a:t>If yes, then ask the user to backup all data from that account and delete that account.</a:t>
            </a:r>
          </a:p>
          <a:p>
            <a:pPr marL="285750" lvl="0" indent="-285750" algn="just">
              <a:buFont typeface="Arial" charset="0"/>
              <a:buChar char="•"/>
            </a:pPr>
            <a:r>
              <a:rPr lang="en-US" sz="1400" dirty="0">
                <a:latin typeface="+mn-lt"/>
              </a:rPr>
              <a:t>If there is no other local user account, then make a note of the home folder name of the current user’s </a:t>
            </a:r>
          </a:p>
          <a:p>
            <a:pPr lvl="0" algn="just"/>
            <a:r>
              <a:rPr lang="en-US" sz="1400" dirty="0">
                <a:latin typeface="+mn-lt"/>
              </a:rPr>
              <a:t>account.</a:t>
            </a:r>
          </a:p>
          <a:p>
            <a:pPr marL="285750" lvl="0" indent="-285750" algn="just">
              <a:buFont typeface="Arial" charset="0"/>
              <a:buChar char="•"/>
            </a:pPr>
            <a:r>
              <a:rPr lang="en-US" sz="1400" dirty="0">
                <a:latin typeface="+mn-lt"/>
              </a:rPr>
              <a:t>Launch </a:t>
            </a:r>
            <a:r>
              <a:rPr lang="en-US" sz="1400" b="1" dirty="0">
                <a:latin typeface="+mn-lt"/>
              </a:rPr>
              <a:t>Directory Utility </a:t>
            </a:r>
            <a:r>
              <a:rPr lang="en-US" sz="1400" dirty="0">
                <a:latin typeface="+mn-lt"/>
              </a:rPr>
              <a:t>and unlock the lock with user’s credentials and go to </a:t>
            </a:r>
            <a:r>
              <a:rPr lang="en-US" sz="1400" b="1" dirty="0">
                <a:latin typeface="+mn-lt"/>
              </a:rPr>
              <a:t>Directory Editor</a:t>
            </a:r>
            <a:r>
              <a:rPr lang="en-US" sz="1400" dirty="0">
                <a:latin typeface="+mn-lt"/>
              </a:rPr>
              <a:t> and search </a:t>
            </a:r>
          </a:p>
          <a:p>
            <a:pPr lvl="0" algn="just"/>
            <a:r>
              <a:rPr lang="en-US" sz="1400" dirty="0">
                <a:latin typeface="+mn-lt"/>
              </a:rPr>
              <a:t>for any other old account entry under </a:t>
            </a:r>
            <a:r>
              <a:rPr lang="en-US" sz="1400" b="1" dirty="0" err="1">
                <a:latin typeface="+mn-lt"/>
              </a:rPr>
              <a:t>NFSHomeDirectory</a:t>
            </a:r>
            <a:r>
              <a:rPr lang="en-US" sz="1400" dirty="0">
                <a:latin typeface="+mn-lt"/>
              </a:rPr>
              <a:t> apart from the user’s home folder. If there is any old </a:t>
            </a:r>
          </a:p>
          <a:p>
            <a:pPr lvl="0" algn="just"/>
            <a:r>
              <a:rPr lang="en-US" sz="1400" dirty="0">
                <a:latin typeface="+mn-lt"/>
              </a:rPr>
              <a:t>user entry then delete it.</a:t>
            </a:r>
          </a:p>
          <a:p>
            <a:pPr lvl="0" algn="just"/>
            <a:r>
              <a:rPr lang="en-US" sz="1400" b="1" dirty="0">
                <a:latin typeface="+mn-lt"/>
              </a:rPr>
              <a:t>NOTE: </a:t>
            </a:r>
            <a:r>
              <a:rPr lang="en-US" sz="1400" dirty="0">
                <a:latin typeface="+mn-lt"/>
              </a:rPr>
              <a:t>Double check and make sure that you are not deleting the User’s home folder.</a:t>
            </a:r>
            <a:endParaRPr lang="en-US" sz="1400" b="1" dirty="0">
              <a:latin typeface="+mn-lt"/>
            </a:endParaRPr>
          </a:p>
        </p:txBody>
      </p:sp>
      <p:sp>
        <p:nvSpPr>
          <p:cNvPr id="4" name="TextBox 3">
            <a:extLst>
              <a:ext uri="{FF2B5EF4-FFF2-40B4-BE49-F238E27FC236}">
                <a16:creationId xmlns:a16="http://schemas.microsoft.com/office/drawing/2014/main" id="{3E61764C-0315-3842-A14C-C5D0B9D05266}"/>
              </a:ext>
            </a:extLst>
          </p:cNvPr>
          <p:cNvSpPr txBox="1"/>
          <p:nvPr/>
        </p:nvSpPr>
        <p:spPr>
          <a:xfrm>
            <a:off x="330040" y="595218"/>
            <a:ext cx="7029016" cy="338554"/>
          </a:xfrm>
          <a:prstGeom prst="rect">
            <a:avLst/>
          </a:prstGeom>
          <a:noFill/>
        </p:spPr>
        <p:txBody>
          <a:bodyPr wrap="square" rtlCol="0">
            <a:spAutoFit/>
          </a:bodyPr>
          <a:lstStyle/>
          <a:p>
            <a:r>
              <a:rPr lang="en-US" sz="1600" b="1" u="sng" dirty="0">
                <a:latin typeface="+mn-lt"/>
              </a:rPr>
              <a:t>Compliance Password Prompts Repeatedly</a:t>
            </a:r>
          </a:p>
        </p:txBody>
      </p:sp>
      <p:pic>
        <p:nvPicPr>
          <p:cNvPr id="5" name="Picture 4">
            <a:extLst>
              <a:ext uri="{FF2B5EF4-FFF2-40B4-BE49-F238E27FC236}">
                <a16:creationId xmlns:a16="http://schemas.microsoft.com/office/drawing/2014/main" id="{7A6F293C-805F-AF40-BFE5-DF9079F43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547" y="3480623"/>
            <a:ext cx="4401367" cy="1818393"/>
          </a:xfrm>
          <a:prstGeom prst="rect">
            <a:avLst/>
          </a:prstGeom>
        </p:spPr>
      </p:pic>
    </p:spTree>
    <p:extLst>
      <p:ext uri="{BB962C8B-B14F-4D97-AF65-F5344CB8AC3E}">
        <p14:creationId xmlns:p14="http://schemas.microsoft.com/office/powerpoint/2010/main" val="887739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D18D-6CA1-7645-9F5E-9027214A7341}"/>
              </a:ext>
            </a:extLst>
          </p:cNvPr>
          <p:cNvSpPr>
            <a:spLocks noGrp="1"/>
          </p:cNvSpPr>
          <p:nvPr>
            <p:ph type="title"/>
          </p:nvPr>
        </p:nvSpPr>
        <p:spPr>
          <a:xfrm>
            <a:off x="274395" y="19509"/>
            <a:ext cx="8674382" cy="783111"/>
          </a:xfrm>
        </p:spPr>
        <p:txBody>
          <a:bodyPr/>
          <a:lstStyle/>
          <a:p>
            <a:pPr algn="ctr"/>
            <a:r>
              <a:rPr lang="en-US" sz="2400" dirty="0"/>
              <a:t>Mac OS X Troubleshooting</a:t>
            </a:r>
          </a:p>
        </p:txBody>
      </p:sp>
      <p:sp>
        <p:nvSpPr>
          <p:cNvPr id="3" name="TextBox 2">
            <a:extLst>
              <a:ext uri="{FF2B5EF4-FFF2-40B4-BE49-F238E27FC236}">
                <a16:creationId xmlns:a16="http://schemas.microsoft.com/office/drawing/2014/main" id="{1DB7F496-D3E3-E640-BF61-5D413FF44421}"/>
              </a:ext>
            </a:extLst>
          </p:cNvPr>
          <p:cNvSpPr txBox="1"/>
          <p:nvPr/>
        </p:nvSpPr>
        <p:spPr>
          <a:xfrm>
            <a:off x="362128" y="633343"/>
            <a:ext cx="7029016" cy="338554"/>
          </a:xfrm>
          <a:prstGeom prst="rect">
            <a:avLst/>
          </a:prstGeom>
          <a:noFill/>
        </p:spPr>
        <p:txBody>
          <a:bodyPr wrap="square" rtlCol="0">
            <a:spAutoFit/>
          </a:bodyPr>
          <a:lstStyle/>
          <a:p>
            <a:r>
              <a:rPr lang="en-US" sz="1600" b="1" u="sng" dirty="0">
                <a:latin typeface="+mn-lt"/>
              </a:rPr>
              <a:t>Compliance Password Prompts Repeatedly</a:t>
            </a:r>
          </a:p>
        </p:txBody>
      </p:sp>
      <p:sp>
        <p:nvSpPr>
          <p:cNvPr id="4" name="TextBox 3">
            <a:extLst>
              <a:ext uri="{FF2B5EF4-FFF2-40B4-BE49-F238E27FC236}">
                <a16:creationId xmlns:a16="http://schemas.microsoft.com/office/drawing/2014/main" id="{2C65CD50-5DF7-A74A-A2BA-8B4A7EEC160F}"/>
              </a:ext>
            </a:extLst>
          </p:cNvPr>
          <p:cNvSpPr txBox="1"/>
          <p:nvPr/>
        </p:nvSpPr>
        <p:spPr>
          <a:xfrm>
            <a:off x="362128" y="1062208"/>
            <a:ext cx="10449631" cy="3539430"/>
          </a:xfrm>
          <a:prstGeom prst="rect">
            <a:avLst/>
          </a:prstGeom>
          <a:noFill/>
        </p:spPr>
        <p:txBody>
          <a:bodyPr wrap="square" rtlCol="0">
            <a:spAutoFit/>
          </a:bodyPr>
          <a:lstStyle/>
          <a:p>
            <a:pPr marL="285750" lvl="2" indent="-285750" algn="just">
              <a:buFont typeface="Arial" charset="0"/>
              <a:buChar char="•"/>
            </a:pPr>
            <a:r>
              <a:rPr lang="en-US" sz="1400" dirty="0">
                <a:latin typeface="+mn-lt"/>
              </a:rPr>
              <a:t>If there is only one entry under </a:t>
            </a:r>
            <a:r>
              <a:rPr lang="en-US" sz="1400" b="1" dirty="0" err="1">
                <a:latin typeface="+mn-lt"/>
              </a:rPr>
              <a:t>NFSHomeDirectory</a:t>
            </a:r>
            <a:r>
              <a:rPr lang="en-US" sz="1400" dirty="0">
                <a:latin typeface="+mn-lt"/>
              </a:rPr>
              <a:t>, then Restart the Mac.</a:t>
            </a:r>
          </a:p>
          <a:p>
            <a:pPr marL="285750" lvl="2" indent="-285750" algn="just">
              <a:buFont typeface="Arial" charset="0"/>
              <a:buChar char="•"/>
            </a:pPr>
            <a:r>
              <a:rPr lang="en-US" sz="1400" dirty="0">
                <a:latin typeface="+mn-lt"/>
              </a:rPr>
              <a:t>Run the following commands on Terminal:</a:t>
            </a:r>
          </a:p>
          <a:p>
            <a:pPr marL="285750" lvl="2" indent="-285750" algn="just">
              <a:buFont typeface="Arial" charset="0"/>
              <a:buChar char="•"/>
            </a:pPr>
            <a:endParaRPr lang="en-US" sz="1400" dirty="0">
              <a:latin typeface="+mn-lt"/>
            </a:endParaRPr>
          </a:p>
          <a:p>
            <a:r>
              <a:rPr lang="en-US" sz="1400" dirty="0">
                <a:latin typeface="+mn-lt"/>
              </a:rPr>
              <a:t>	</a:t>
            </a:r>
            <a:r>
              <a:rPr lang="en-US" sz="1400" dirty="0" err="1">
                <a:latin typeface="+mn-lt"/>
              </a:rPr>
              <a:t>Launchctl</a:t>
            </a:r>
            <a:r>
              <a:rPr lang="en-US" sz="1400" dirty="0">
                <a:latin typeface="+mn-lt"/>
              </a:rPr>
              <a:t> unload /Library/</a:t>
            </a:r>
            <a:r>
              <a:rPr lang="en-US" sz="1400" dirty="0" err="1">
                <a:latin typeface="+mn-lt"/>
              </a:rPr>
              <a:t>LaunchAgents</a:t>
            </a:r>
            <a:r>
              <a:rPr lang="en-US" sz="1400" dirty="0">
                <a:latin typeface="+mn-lt"/>
              </a:rPr>
              <a:t>/</a:t>
            </a:r>
            <a:r>
              <a:rPr lang="en-US" sz="1400" dirty="0" err="1">
                <a:latin typeface="+mn-lt"/>
              </a:rPr>
              <a:t>com.cisco</a:t>
            </a:r>
            <a:r>
              <a:rPr lang="en-US" sz="1400" dirty="0">
                <a:latin typeface="+mn-lt"/>
              </a:rPr>
              <a:t>.??pol*</a:t>
            </a:r>
            <a:br>
              <a:rPr lang="en-US" sz="1400" dirty="0">
                <a:latin typeface="+mn-lt"/>
              </a:rPr>
            </a:br>
            <a:r>
              <a:rPr lang="en-US" sz="1400" dirty="0">
                <a:latin typeface="+mn-lt"/>
              </a:rPr>
              <a:t>	</a:t>
            </a:r>
            <a:r>
              <a:rPr lang="en-US" sz="1400" dirty="0" err="1">
                <a:latin typeface="+mn-lt"/>
              </a:rPr>
              <a:t>Sudo</a:t>
            </a:r>
            <a:r>
              <a:rPr lang="en-US" sz="1400" dirty="0">
                <a:latin typeface="+mn-lt"/>
              </a:rPr>
              <a:t> </a:t>
            </a:r>
            <a:r>
              <a:rPr lang="en-US" sz="1400" dirty="0" err="1">
                <a:latin typeface="+mn-lt"/>
              </a:rPr>
              <a:t>rm</a:t>
            </a:r>
            <a:r>
              <a:rPr lang="en-US" sz="1400" dirty="0">
                <a:latin typeface="+mn-lt"/>
              </a:rPr>
              <a:t> –</a:t>
            </a:r>
            <a:r>
              <a:rPr lang="en-US" sz="1400" dirty="0" err="1">
                <a:latin typeface="+mn-lt"/>
              </a:rPr>
              <a:t>rf</a:t>
            </a:r>
            <a:r>
              <a:rPr lang="en-US" sz="1400" dirty="0">
                <a:latin typeface="+mn-lt"/>
              </a:rPr>
              <a:t> /Library/</a:t>
            </a:r>
            <a:r>
              <a:rPr lang="en-US" sz="1400" dirty="0" err="1">
                <a:latin typeface="+mn-lt"/>
              </a:rPr>
              <a:t>CiscoIT</a:t>
            </a:r>
            <a:r>
              <a:rPr lang="en-US" sz="1400" dirty="0">
                <a:latin typeface="+mn-lt"/>
              </a:rPr>
              <a:t>/Scripts/Security/*</a:t>
            </a:r>
          </a:p>
          <a:p>
            <a:r>
              <a:rPr lang="en-US" sz="1400" dirty="0">
                <a:latin typeface="+mn-lt"/>
              </a:rPr>
              <a:t>	</a:t>
            </a:r>
            <a:r>
              <a:rPr lang="en-US" sz="1400" dirty="0" err="1">
                <a:latin typeface="+mn-lt"/>
              </a:rPr>
              <a:t>Sudo</a:t>
            </a:r>
            <a:r>
              <a:rPr lang="en-US" sz="1400" dirty="0">
                <a:latin typeface="+mn-lt"/>
              </a:rPr>
              <a:t> </a:t>
            </a:r>
            <a:r>
              <a:rPr lang="en-US" sz="1400" dirty="0" err="1">
                <a:latin typeface="+mn-lt"/>
              </a:rPr>
              <a:t>rm</a:t>
            </a:r>
            <a:r>
              <a:rPr lang="en-US" sz="1400" dirty="0">
                <a:latin typeface="+mn-lt"/>
              </a:rPr>
              <a:t> –</a:t>
            </a:r>
            <a:r>
              <a:rPr lang="en-US" sz="1400" dirty="0" err="1">
                <a:latin typeface="+mn-lt"/>
              </a:rPr>
              <a:t>rf</a:t>
            </a:r>
            <a:r>
              <a:rPr lang="en-US" sz="1400" dirty="0">
                <a:latin typeface="+mn-lt"/>
              </a:rPr>
              <a:t> ~/Library/Preferences/</a:t>
            </a:r>
            <a:r>
              <a:rPr lang="en-US" sz="1400" dirty="0" err="1">
                <a:latin typeface="+mn-lt"/>
              </a:rPr>
              <a:t>com.cisco.compliance.plist</a:t>
            </a:r>
            <a:endParaRPr lang="en-US" sz="1400" dirty="0">
              <a:latin typeface="+mn-lt"/>
            </a:endParaRPr>
          </a:p>
          <a:p>
            <a:r>
              <a:rPr lang="en-US" sz="1400" dirty="0">
                <a:latin typeface="+mn-lt"/>
              </a:rPr>
              <a:t>	</a:t>
            </a:r>
            <a:r>
              <a:rPr lang="en-US" sz="1400" dirty="0" err="1">
                <a:latin typeface="+mn-lt"/>
              </a:rPr>
              <a:t>Sudo</a:t>
            </a:r>
            <a:r>
              <a:rPr lang="en-US" sz="1400" dirty="0">
                <a:latin typeface="+mn-lt"/>
              </a:rPr>
              <a:t> </a:t>
            </a:r>
            <a:r>
              <a:rPr lang="en-US" sz="1400" dirty="0" err="1">
                <a:latin typeface="+mn-lt"/>
              </a:rPr>
              <a:t>rm</a:t>
            </a:r>
            <a:r>
              <a:rPr lang="en-US" sz="1400" dirty="0">
                <a:latin typeface="+mn-lt"/>
              </a:rPr>
              <a:t> –</a:t>
            </a:r>
            <a:r>
              <a:rPr lang="en-US" sz="1400" dirty="0" err="1">
                <a:latin typeface="+mn-lt"/>
              </a:rPr>
              <a:t>rf</a:t>
            </a:r>
            <a:r>
              <a:rPr lang="en-US" sz="1400" dirty="0">
                <a:latin typeface="+mn-lt"/>
              </a:rPr>
              <a:t> /Library/</a:t>
            </a:r>
            <a:r>
              <a:rPr lang="en-US" sz="1400" dirty="0" err="1">
                <a:latin typeface="+mn-lt"/>
              </a:rPr>
              <a:t>LaunchAgents</a:t>
            </a:r>
            <a:r>
              <a:rPr lang="en-US" sz="1400" dirty="0">
                <a:latin typeface="+mn-lt"/>
              </a:rPr>
              <a:t>/</a:t>
            </a:r>
            <a:r>
              <a:rPr lang="en-US" sz="1400" dirty="0" err="1">
                <a:latin typeface="+mn-lt"/>
              </a:rPr>
              <a:t>com.cisco</a:t>
            </a:r>
            <a:r>
              <a:rPr lang="en-US" sz="1400" dirty="0">
                <a:latin typeface="+mn-lt"/>
              </a:rPr>
              <a:t>.??pol*</a:t>
            </a:r>
          </a:p>
          <a:p>
            <a:pPr algn="just"/>
            <a:endParaRPr lang="en-US" sz="1400" dirty="0">
              <a:latin typeface="+mn-lt"/>
            </a:endParaRPr>
          </a:p>
          <a:p>
            <a:pPr marL="285750" indent="-285750" algn="just">
              <a:buFont typeface="Arial" charset="0"/>
              <a:buChar char="•"/>
            </a:pPr>
            <a:r>
              <a:rPr lang="en-US" sz="1400" dirty="0">
                <a:latin typeface="+mn-lt"/>
              </a:rPr>
              <a:t>Restart the Mac.</a:t>
            </a:r>
          </a:p>
          <a:p>
            <a:pPr marL="285750" lvl="2" indent="-285750" algn="just">
              <a:buFont typeface="Arial" charset="0"/>
              <a:buChar char="•"/>
            </a:pPr>
            <a:r>
              <a:rPr lang="en-US" sz="1400" dirty="0">
                <a:latin typeface="+mn-lt"/>
              </a:rPr>
              <a:t>Run the following commands on Terminal:</a:t>
            </a:r>
          </a:p>
          <a:p>
            <a:pPr marL="285750" lvl="2" indent="-285750" algn="just">
              <a:buFont typeface="Arial" charset="0"/>
              <a:buChar char="•"/>
            </a:pPr>
            <a:endParaRPr lang="en-US" sz="1400" dirty="0">
              <a:latin typeface="+mn-lt"/>
            </a:endParaRPr>
          </a:p>
          <a:p>
            <a:pPr algn="just"/>
            <a:r>
              <a:rPr lang="en-US" sz="1400" dirty="0">
                <a:latin typeface="+mn-lt"/>
              </a:rPr>
              <a:t>	</a:t>
            </a:r>
            <a:r>
              <a:rPr lang="en-US" sz="1400" dirty="0" err="1">
                <a:latin typeface="+mn-lt"/>
              </a:rPr>
              <a:t>sudo</a:t>
            </a:r>
            <a:r>
              <a:rPr lang="en-US" sz="1400" dirty="0">
                <a:latin typeface="+mn-lt"/>
              </a:rPr>
              <a:t> touch /Library/</a:t>
            </a:r>
            <a:r>
              <a:rPr lang="en-US" sz="1400" dirty="0" err="1">
                <a:latin typeface="+mn-lt"/>
              </a:rPr>
              <a:t>CiscoIT</a:t>
            </a:r>
            <a:r>
              <a:rPr lang="en-US" sz="1400" dirty="0">
                <a:latin typeface="+mn-lt"/>
              </a:rPr>
              <a:t>/Attributes/.Debug</a:t>
            </a:r>
          </a:p>
          <a:p>
            <a:pPr algn="just"/>
            <a:r>
              <a:rPr lang="en-US" sz="1400" dirty="0">
                <a:latin typeface="+mn-lt"/>
              </a:rPr>
              <a:t>	</a:t>
            </a:r>
            <a:r>
              <a:rPr lang="en-US" sz="1400" dirty="0" err="1">
                <a:latin typeface="+mn-lt"/>
              </a:rPr>
              <a:t>Sudo</a:t>
            </a:r>
            <a:r>
              <a:rPr lang="en-US" sz="1400" dirty="0">
                <a:latin typeface="+mn-lt"/>
              </a:rPr>
              <a:t> </a:t>
            </a:r>
            <a:r>
              <a:rPr lang="en-US" sz="1400" dirty="0" err="1">
                <a:latin typeface="+mn-lt"/>
              </a:rPr>
              <a:t>jamf</a:t>
            </a:r>
            <a:r>
              <a:rPr lang="en-US" sz="1400" dirty="0">
                <a:latin typeface="+mn-lt"/>
              </a:rPr>
              <a:t> recon</a:t>
            </a:r>
          </a:p>
          <a:p>
            <a:pPr algn="just"/>
            <a:r>
              <a:rPr lang="en-US" sz="1400" dirty="0">
                <a:latin typeface="+mn-lt"/>
              </a:rPr>
              <a:t>	</a:t>
            </a:r>
            <a:r>
              <a:rPr lang="en-US" sz="1400" dirty="0" err="1">
                <a:latin typeface="+mn-lt"/>
              </a:rPr>
              <a:t>Sudo</a:t>
            </a:r>
            <a:r>
              <a:rPr lang="en-US" sz="1400" dirty="0">
                <a:latin typeface="+mn-lt"/>
              </a:rPr>
              <a:t> </a:t>
            </a:r>
            <a:r>
              <a:rPr lang="en-US" sz="1400" dirty="0" err="1">
                <a:latin typeface="+mn-lt"/>
              </a:rPr>
              <a:t>jamf</a:t>
            </a:r>
            <a:r>
              <a:rPr lang="en-US" sz="1400" dirty="0">
                <a:latin typeface="+mn-lt"/>
              </a:rPr>
              <a:t> policy</a:t>
            </a:r>
          </a:p>
          <a:p>
            <a:pPr algn="just"/>
            <a:r>
              <a:rPr lang="en-US" sz="1400" dirty="0">
                <a:latin typeface="+mn-lt"/>
              </a:rPr>
              <a:t/>
            </a:r>
            <a:br>
              <a:rPr lang="en-US" sz="1400" dirty="0">
                <a:latin typeface="+mn-lt"/>
              </a:rPr>
            </a:br>
            <a:r>
              <a:rPr lang="en-US" sz="1400" dirty="0">
                <a:latin typeface="+mn-lt"/>
              </a:rPr>
              <a:t>NOTE: Log file location: /Users/USERNAME/Library/Logs/</a:t>
            </a:r>
            <a:r>
              <a:rPr lang="en-US" sz="1400" dirty="0" err="1">
                <a:latin typeface="+mn-lt"/>
              </a:rPr>
              <a:t>com.cisco.pwpolicy-DEBUG.txt</a:t>
            </a:r>
            <a:endParaRPr lang="en-US" sz="1400" dirty="0">
              <a:latin typeface="+mn-lt"/>
            </a:endParaRPr>
          </a:p>
        </p:txBody>
      </p:sp>
    </p:spTree>
    <p:extLst>
      <p:ext uri="{BB962C8B-B14F-4D97-AF65-F5344CB8AC3E}">
        <p14:creationId xmlns:p14="http://schemas.microsoft.com/office/powerpoint/2010/main" val="2329381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CD07B1-3E1C-ED42-83AC-6B53145A6E58}"/>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lumMod val="60000"/>
                    <a:lumOff val="40000"/>
                  </a:schemeClr>
                </a:solidFill>
              </a:rPr>
              <a:t>Mac OS X Inbuilt Application Troubleshooting</a:t>
            </a:r>
          </a:p>
        </p:txBody>
      </p:sp>
      <p:sp>
        <p:nvSpPr>
          <p:cNvPr id="5" name="TextBox 4">
            <a:extLst>
              <a:ext uri="{FF2B5EF4-FFF2-40B4-BE49-F238E27FC236}">
                <a16:creationId xmlns:a16="http://schemas.microsoft.com/office/drawing/2014/main" id="{F65EC1CF-D498-1A48-BB6C-42677B9A3B8F}"/>
              </a:ext>
            </a:extLst>
          </p:cNvPr>
          <p:cNvSpPr txBox="1"/>
          <p:nvPr/>
        </p:nvSpPr>
        <p:spPr>
          <a:xfrm>
            <a:off x="455017" y="756786"/>
            <a:ext cx="9245743" cy="338554"/>
          </a:xfrm>
          <a:prstGeom prst="rect">
            <a:avLst/>
          </a:prstGeom>
          <a:noFill/>
        </p:spPr>
        <p:txBody>
          <a:bodyPr wrap="square" rtlCol="0">
            <a:spAutoFit/>
          </a:bodyPr>
          <a:lstStyle/>
          <a:p>
            <a:r>
              <a:rPr lang="en-US" sz="1600" b="1" u="sng" dirty="0">
                <a:latin typeface="+mn-lt"/>
              </a:rPr>
              <a:t>Isolating The Issue Whether System Wide or User Specific</a:t>
            </a:r>
          </a:p>
        </p:txBody>
      </p:sp>
      <p:sp>
        <p:nvSpPr>
          <p:cNvPr id="6" name="TextBox 5">
            <a:extLst>
              <a:ext uri="{FF2B5EF4-FFF2-40B4-BE49-F238E27FC236}">
                <a16:creationId xmlns:a16="http://schemas.microsoft.com/office/drawing/2014/main" id="{C1152392-82A3-AD4A-BB4E-A25EDB222182}"/>
              </a:ext>
            </a:extLst>
          </p:cNvPr>
          <p:cNvSpPr txBox="1"/>
          <p:nvPr/>
        </p:nvSpPr>
        <p:spPr>
          <a:xfrm>
            <a:off x="455017" y="1252150"/>
            <a:ext cx="10170942" cy="2462213"/>
          </a:xfrm>
          <a:prstGeom prst="rect">
            <a:avLst/>
          </a:prstGeom>
          <a:noFill/>
        </p:spPr>
        <p:txBody>
          <a:bodyPr wrap="square" rtlCol="0">
            <a:spAutoFit/>
          </a:bodyPr>
          <a:lstStyle/>
          <a:p>
            <a:pPr marL="400050" marR="0" lvl="0" indent="-400050" algn="just" defTabSz="914400" eaLnBrk="1" fontAlgn="auto" latinLnBrk="0" hangingPunct="1">
              <a:lnSpc>
                <a:spcPct val="100000"/>
              </a:lnSpc>
              <a:spcBef>
                <a:spcPts val="0"/>
              </a:spcBef>
              <a:spcAft>
                <a:spcPts val="0"/>
              </a:spcAft>
              <a:buClrTx/>
              <a:buSzTx/>
              <a:buFont typeface="+mj-lt"/>
              <a:buNone/>
              <a:tabLst/>
              <a:defRPr/>
            </a:pPr>
            <a:r>
              <a:rPr lang="en-US" sz="1400" dirty="0">
                <a:latin typeface="+mn-lt"/>
              </a:rPr>
              <a:t>If you get any issue related to any application, the root cause might be in either of the cases:</a:t>
            </a:r>
          </a:p>
          <a:p>
            <a:pPr marL="400050" marR="0" lvl="0" indent="-400050" algn="just" defTabSz="914400" eaLnBrk="1" fontAlgn="auto" latinLnBrk="0" hangingPunct="1">
              <a:lnSpc>
                <a:spcPct val="100000"/>
              </a:lnSpc>
              <a:spcBef>
                <a:spcPts val="0"/>
              </a:spcBef>
              <a:spcAft>
                <a:spcPts val="0"/>
              </a:spcAft>
              <a:buClrTx/>
              <a:buSzTx/>
              <a:buFont typeface="Arial" charset="0"/>
              <a:buChar char="•"/>
              <a:tabLst/>
              <a:defRPr/>
            </a:pPr>
            <a:endParaRPr lang="en-US" sz="1400" dirty="0">
              <a:latin typeface="+mn-lt"/>
            </a:endParaRPr>
          </a:p>
          <a:p>
            <a:pPr marL="466725" marR="0" lvl="0" indent="-285750" algn="just" defTabSz="914400" eaLnBrk="1" fontAlgn="auto" latinLnBrk="0" hangingPunct="1">
              <a:lnSpc>
                <a:spcPct val="100000"/>
              </a:lnSpc>
              <a:spcBef>
                <a:spcPts val="0"/>
              </a:spcBef>
              <a:spcAft>
                <a:spcPts val="0"/>
              </a:spcAft>
              <a:buClrTx/>
              <a:buSzTx/>
              <a:buFont typeface="Wingdings" charset="2"/>
              <a:buChar char="Ø"/>
              <a:defRPr/>
            </a:pPr>
            <a:r>
              <a:rPr lang="en-US" sz="1400" dirty="0">
                <a:latin typeface="+mn-lt"/>
              </a:rPr>
              <a:t>Some issue may occur due to corruption in user’s Library, which classified as User Specific.</a:t>
            </a:r>
          </a:p>
          <a:p>
            <a:pPr marL="466725" marR="0" lvl="0" indent="-285750" algn="just" defTabSz="914400" eaLnBrk="1" fontAlgn="auto" latinLnBrk="0" hangingPunct="1">
              <a:lnSpc>
                <a:spcPct val="100000"/>
              </a:lnSpc>
              <a:spcBef>
                <a:spcPts val="0"/>
              </a:spcBef>
              <a:spcAft>
                <a:spcPts val="0"/>
              </a:spcAft>
              <a:buClrTx/>
              <a:buSzTx/>
              <a:buFont typeface="Wingdings" charset="2"/>
              <a:buChar char="Ø"/>
              <a:defRPr/>
            </a:pPr>
            <a:r>
              <a:rPr lang="en-US" sz="1400" dirty="0">
                <a:latin typeface="+mn-lt"/>
              </a:rPr>
              <a:t>Some issue may occur due to corruption in HDD Library or System Library, which is classified as System</a:t>
            </a:r>
          </a:p>
          <a:p>
            <a:pPr marL="180975" marR="0" lvl="0" algn="just" defTabSz="914400" eaLnBrk="1" fontAlgn="auto" latinLnBrk="0" hangingPunct="1">
              <a:lnSpc>
                <a:spcPct val="100000"/>
              </a:lnSpc>
              <a:spcBef>
                <a:spcPts val="0"/>
              </a:spcBef>
              <a:spcAft>
                <a:spcPts val="0"/>
              </a:spcAft>
              <a:buClrTx/>
              <a:buSzTx/>
              <a:defRPr/>
            </a:pPr>
            <a:r>
              <a:rPr lang="en-US" sz="1400" dirty="0">
                <a:latin typeface="+mn-lt"/>
              </a:rPr>
              <a:t> Wide</a:t>
            </a:r>
          </a:p>
          <a:p>
            <a:pPr marL="180975" marR="0" lvl="0" algn="just" defTabSz="914400" eaLnBrk="1" fontAlgn="auto" latinLnBrk="0" hangingPunct="1">
              <a:lnSpc>
                <a:spcPct val="100000"/>
              </a:lnSpc>
              <a:spcBef>
                <a:spcPts val="0"/>
              </a:spcBef>
              <a:spcAft>
                <a:spcPts val="0"/>
              </a:spcAft>
              <a:buClrTx/>
              <a:buSzTx/>
              <a:defRPr/>
            </a:pPr>
            <a:endParaRPr lang="en-US" sz="1400" dirty="0">
              <a:latin typeface="+mn-lt"/>
            </a:endParaRPr>
          </a:p>
          <a:p>
            <a:pPr marL="180975" marR="0" lvl="0" indent="-168275" algn="just" defTabSz="914400" eaLnBrk="1" fontAlgn="auto" latinLnBrk="0" hangingPunct="1">
              <a:lnSpc>
                <a:spcPct val="100000"/>
              </a:lnSpc>
              <a:spcBef>
                <a:spcPts val="0"/>
              </a:spcBef>
              <a:spcAft>
                <a:spcPts val="0"/>
              </a:spcAft>
              <a:buClrTx/>
              <a:buSzTx/>
              <a:defRPr/>
            </a:pPr>
            <a:r>
              <a:rPr lang="en-US" sz="1400" dirty="0">
                <a:latin typeface="+mn-lt"/>
              </a:rPr>
              <a:t>To isolate that always create a local user account with Admin right and try to reproduce the issue on the </a:t>
            </a:r>
          </a:p>
          <a:p>
            <a:pPr marL="180975" marR="0" lvl="0" indent="-168275" algn="just" defTabSz="914400" eaLnBrk="1" fontAlgn="auto" latinLnBrk="0" hangingPunct="1">
              <a:lnSpc>
                <a:spcPct val="100000"/>
              </a:lnSpc>
              <a:spcBef>
                <a:spcPts val="0"/>
              </a:spcBef>
              <a:spcAft>
                <a:spcPts val="0"/>
              </a:spcAft>
              <a:buClrTx/>
              <a:buSzTx/>
              <a:defRPr/>
            </a:pPr>
            <a:r>
              <a:rPr lang="en-US" sz="1400" dirty="0">
                <a:latin typeface="+mn-lt"/>
              </a:rPr>
              <a:t>newly created account. </a:t>
            </a:r>
          </a:p>
          <a:p>
            <a:pPr marL="180975" marR="0" lvl="0" indent="-168275" algn="just" defTabSz="914400" eaLnBrk="1" fontAlgn="auto" latinLnBrk="0" hangingPunct="1">
              <a:lnSpc>
                <a:spcPct val="100000"/>
              </a:lnSpc>
              <a:spcBef>
                <a:spcPts val="0"/>
              </a:spcBef>
              <a:spcAft>
                <a:spcPts val="0"/>
              </a:spcAft>
              <a:buClrTx/>
              <a:buSzTx/>
              <a:defRPr/>
            </a:pPr>
            <a:endParaRPr lang="en-US" sz="1400" dirty="0">
              <a:latin typeface="+mn-lt"/>
            </a:endParaRPr>
          </a:p>
          <a:p>
            <a:pPr marL="501650" marR="0" lvl="0" indent="-320675" algn="just" defTabSz="914400" eaLnBrk="1" fontAlgn="auto" latinLnBrk="0" hangingPunct="1">
              <a:lnSpc>
                <a:spcPct val="100000"/>
              </a:lnSpc>
              <a:spcBef>
                <a:spcPts val="0"/>
              </a:spcBef>
              <a:spcAft>
                <a:spcPts val="0"/>
              </a:spcAft>
              <a:buClrTx/>
              <a:buSzTx/>
              <a:buFont typeface="+mj-lt"/>
              <a:buAutoNum type="alphaLcParenR"/>
              <a:defRPr/>
            </a:pPr>
            <a:r>
              <a:rPr lang="en-US" sz="1400" dirty="0">
                <a:latin typeface="+mn-lt"/>
              </a:rPr>
              <a:t>If it persists, then eliminate the User’s account or Library and troubleshoot on HDD Library.</a:t>
            </a:r>
          </a:p>
          <a:p>
            <a:pPr marL="501650" marR="0" lvl="0" indent="-320675" algn="just" defTabSz="914400" eaLnBrk="1" fontAlgn="auto" latinLnBrk="0" hangingPunct="1">
              <a:lnSpc>
                <a:spcPct val="100000"/>
              </a:lnSpc>
              <a:spcBef>
                <a:spcPts val="0"/>
              </a:spcBef>
              <a:spcAft>
                <a:spcPts val="0"/>
              </a:spcAft>
              <a:buClrTx/>
              <a:buSzTx/>
              <a:buFont typeface="+mj-lt"/>
              <a:buAutoNum type="alphaLcParenR"/>
              <a:defRPr/>
            </a:pPr>
            <a:r>
              <a:rPr lang="en-US" sz="1400" dirty="0">
                <a:latin typeface="+mn-lt"/>
              </a:rPr>
              <a:t>If the issue doesn’t occur on the new account, then troubleshoot on effected User’s Library or Account.</a:t>
            </a:r>
          </a:p>
        </p:txBody>
      </p:sp>
    </p:spTree>
    <p:extLst>
      <p:ext uri="{BB962C8B-B14F-4D97-AF65-F5344CB8AC3E}">
        <p14:creationId xmlns:p14="http://schemas.microsoft.com/office/powerpoint/2010/main" val="2265779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827B740-333C-0447-A1B3-C30076120C85}"/>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lumMod val="60000"/>
                    <a:lumOff val="40000"/>
                  </a:schemeClr>
                </a:solidFill>
              </a:rPr>
              <a:t>Mac OS X Inbuilt Application Troubleshooting</a:t>
            </a:r>
          </a:p>
        </p:txBody>
      </p:sp>
      <p:sp>
        <p:nvSpPr>
          <p:cNvPr id="4" name="TextBox 3">
            <a:extLst>
              <a:ext uri="{FF2B5EF4-FFF2-40B4-BE49-F238E27FC236}">
                <a16:creationId xmlns:a16="http://schemas.microsoft.com/office/drawing/2014/main" id="{91F1A23B-640C-EA40-AB40-EFEDEDDB23A7}"/>
              </a:ext>
            </a:extLst>
          </p:cNvPr>
          <p:cNvSpPr txBox="1"/>
          <p:nvPr/>
        </p:nvSpPr>
        <p:spPr>
          <a:xfrm>
            <a:off x="455017" y="617771"/>
            <a:ext cx="2200274" cy="338554"/>
          </a:xfrm>
          <a:prstGeom prst="rect">
            <a:avLst/>
          </a:prstGeom>
          <a:noFill/>
        </p:spPr>
        <p:txBody>
          <a:bodyPr wrap="square" rtlCol="0">
            <a:spAutoFit/>
          </a:bodyPr>
          <a:lstStyle/>
          <a:p>
            <a:r>
              <a:rPr lang="en-US" sz="1600" b="1" u="sng" dirty="0">
                <a:latin typeface="+mn-lt"/>
              </a:rPr>
              <a:t>Apple Mail</a:t>
            </a:r>
          </a:p>
        </p:txBody>
      </p:sp>
      <p:sp>
        <p:nvSpPr>
          <p:cNvPr id="5" name="TextBox 4">
            <a:extLst>
              <a:ext uri="{FF2B5EF4-FFF2-40B4-BE49-F238E27FC236}">
                <a16:creationId xmlns:a16="http://schemas.microsoft.com/office/drawing/2014/main" id="{DBFBF368-E009-F945-A20C-8281DB452734}"/>
              </a:ext>
            </a:extLst>
          </p:cNvPr>
          <p:cNvSpPr txBox="1"/>
          <p:nvPr/>
        </p:nvSpPr>
        <p:spPr>
          <a:xfrm>
            <a:off x="447190" y="956325"/>
            <a:ext cx="10508974" cy="4185761"/>
          </a:xfrm>
          <a:prstGeom prst="rect">
            <a:avLst/>
          </a:prstGeom>
          <a:noFill/>
        </p:spPr>
        <p:txBody>
          <a:bodyPr wrap="square" rtlCol="0">
            <a:spAutoFit/>
          </a:bodyPr>
          <a:lstStyle/>
          <a:p>
            <a:pPr marL="400050" lvl="0" indent="-400050"/>
            <a:r>
              <a:rPr lang="en-US" sz="1400" dirty="0">
                <a:latin typeface="+mn-lt"/>
              </a:rPr>
              <a:t>Refer this article: </a:t>
            </a:r>
            <a:r>
              <a:rPr lang="en-US" sz="1400" dirty="0">
                <a:latin typeface="+mn-lt"/>
                <a:hlinkClick r:id="rId3"/>
              </a:rPr>
              <a:t>https://support.apple.com/en-in/HT204075</a:t>
            </a:r>
            <a:r>
              <a:rPr lang="en-US" sz="1400" dirty="0">
                <a:latin typeface="+mn-lt"/>
              </a:rPr>
              <a:t>, if any of the following issue occurs:</a:t>
            </a:r>
          </a:p>
          <a:p>
            <a:pPr marL="400050" lvl="0" indent="-400050"/>
            <a:endParaRPr lang="en-US" sz="1400" dirty="0">
              <a:latin typeface="+mn-lt"/>
            </a:endParaRPr>
          </a:p>
          <a:p>
            <a:pPr marL="400050" indent="-400050">
              <a:buFont typeface="Arial" charset="0"/>
              <a:buChar char="•"/>
            </a:pPr>
            <a:r>
              <a:rPr lang="en-US" sz="1400" i="1" dirty="0">
                <a:latin typeface="+mn-lt"/>
              </a:rPr>
              <a:t>If you can’t send or receive email on your Mac</a:t>
            </a:r>
          </a:p>
          <a:p>
            <a:pPr marL="400050" indent="-400050">
              <a:buFont typeface="Arial" charset="0"/>
              <a:buChar char="•"/>
            </a:pPr>
            <a:r>
              <a:rPr lang="en-US" sz="1400" i="1" dirty="0">
                <a:latin typeface="+mn-lt"/>
              </a:rPr>
              <a:t>If Mail refers to a problem with the mail server or network</a:t>
            </a:r>
          </a:p>
          <a:p>
            <a:pPr marL="400050" indent="-400050">
              <a:buFont typeface="Arial" charset="0"/>
              <a:buChar char="•"/>
            </a:pPr>
            <a:r>
              <a:rPr lang="en-US" sz="1400" i="1" dirty="0">
                <a:latin typeface="+mn-lt"/>
              </a:rPr>
              <a:t>If Mail keeps asking for your email password</a:t>
            </a:r>
          </a:p>
          <a:p>
            <a:pPr marL="400050" indent="-400050">
              <a:buFont typeface="Arial" charset="0"/>
              <a:buChar char="•"/>
            </a:pPr>
            <a:r>
              <a:rPr lang="en-US" sz="1400" i="1" dirty="0">
                <a:latin typeface="+mn-lt"/>
              </a:rPr>
              <a:t>If Mail says that your account appears to be offline</a:t>
            </a:r>
          </a:p>
          <a:p>
            <a:pPr marL="400050" indent="-400050">
              <a:buFont typeface="Arial" charset="0"/>
              <a:buChar char="•"/>
            </a:pPr>
            <a:r>
              <a:rPr lang="en-US" sz="1400" i="1" dirty="0">
                <a:latin typeface="+mn-lt"/>
              </a:rPr>
              <a:t>If email doesn't arrive as soon as you expect</a:t>
            </a:r>
          </a:p>
          <a:p>
            <a:endParaRPr lang="en-US" sz="1400" dirty="0">
              <a:latin typeface="+mn-lt"/>
            </a:endParaRPr>
          </a:p>
          <a:p>
            <a:r>
              <a:rPr lang="en-US" sz="1400" dirty="0">
                <a:latin typeface="+mn-lt"/>
              </a:rPr>
              <a:t>If the Mail app keeps </a:t>
            </a:r>
            <a:r>
              <a:rPr lang="en-US" sz="1400" b="1" dirty="0">
                <a:latin typeface="+mn-lt"/>
              </a:rPr>
              <a:t>crashing</a:t>
            </a:r>
            <a:r>
              <a:rPr lang="en-US" sz="1400" dirty="0">
                <a:latin typeface="+mn-lt"/>
              </a:rPr>
              <a:t>, then perform the following steps:</a:t>
            </a:r>
          </a:p>
          <a:p>
            <a:endParaRPr lang="en-US" sz="1400" dirty="0">
              <a:latin typeface="+mn-lt"/>
            </a:endParaRPr>
          </a:p>
          <a:p>
            <a:pPr marL="285750" indent="-285750">
              <a:buFont typeface="Arial" charset="0"/>
              <a:buChar char="•"/>
            </a:pPr>
            <a:r>
              <a:rPr lang="en-US" sz="1400" dirty="0">
                <a:latin typeface="+mn-lt"/>
              </a:rPr>
              <a:t>Quit Mail and delete the following files </a:t>
            </a:r>
          </a:p>
          <a:p>
            <a:pPr indent="496888"/>
            <a:r>
              <a:rPr lang="en-US" sz="1400" dirty="0">
                <a:latin typeface="+mn-lt"/>
              </a:rPr>
              <a:t>~/Library/Preferences/</a:t>
            </a:r>
            <a:r>
              <a:rPr lang="en-US" sz="1400" dirty="0" err="1">
                <a:latin typeface="+mn-lt"/>
              </a:rPr>
              <a:t>com.apple.mailxxx.plist</a:t>
            </a:r>
            <a:endParaRPr lang="en-US" sz="1400" dirty="0">
              <a:latin typeface="+mn-lt"/>
            </a:endParaRPr>
          </a:p>
          <a:p>
            <a:pPr indent="496888"/>
            <a:r>
              <a:rPr lang="en-US" sz="1400" dirty="0">
                <a:latin typeface="+mn-lt"/>
              </a:rPr>
              <a:t>~/Library/Saved Application State/</a:t>
            </a:r>
            <a:r>
              <a:rPr lang="en-US" sz="1400" dirty="0" err="1">
                <a:latin typeface="+mn-lt"/>
              </a:rPr>
              <a:t>com.apple.Mail.SavedState</a:t>
            </a:r>
            <a:endParaRPr lang="en-US" sz="1400" dirty="0">
              <a:latin typeface="+mn-lt"/>
            </a:endParaRPr>
          </a:p>
          <a:p>
            <a:pPr indent="496888"/>
            <a:r>
              <a:rPr lang="en-US" sz="1400" dirty="0">
                <a:latin typeface="+mn-lt"/>
              </a:rPr>
              <a:t>~/Library/Caches</a:t>
            </a:r>
          </a:p>
          <a:p>
            <a:pPr indent="496888"/>
            <a:r>
              <a:rPr lang="en-US" sz="1400" dirty="0">
                <a:latin typeface="+mn-lt"/>
              </a:rPr>
              <a:t>~/Library/Cookies</a:t>
            </a:r>
          </a:p>
          <a:p>
            <a:pPr indent="496888"/>
            <a:endParaRPr lang="en-US" sz="1400" dirty="0">
              <a:latin typeface="+mn-lt"/>
            </a:endParaRPr>
          </a:p>
          <a:p>
            <a:pPr marL="285750" indent="-285750">
              <a:buFont typeface="Arial" charset="0"/>
              <a:buChar char="•"/>
            </a:pPr>
            <a:r>
              <a:rPr lang="en-US" sz="1400" dirty="0">
                <a:latin typeface="+mn-lt"/>
              </a:rPr>
              <a:t>Logout and Login to the user’s account and Launch Mail App</a:t>
            </a:r>
          </a:p>
          <a:p>
            <a:pPr marL="285750" indent="-285750">
              <a:buFont typeface="Arial" charset="0"/>
              <a:buChar char="•"/>
            </a:pPr>
            <a:r>
              <a:rPr lang="en-US" sz="1400" dirty="0">
                <a:latin typeface="+mn-lt"/>
              </a:rPr>
              <a:t>If the issue still persists, then Rebuild the Mail database from Mail Menu &lt; Mailbox &lt; Rebuild OR Please </a:t>
            </a:r>
          </a:p>
          <a:p>
            <a:r>
              <a:rPr lang="en-US" sz="1400" dirty="0">
                <a:latin typeface="+mn-lt"/>
              </a:rPr>
              <a:t>refer user to </a:t>
            </a:r>
            <a:r>
              <a:rPr lang="en-US" sz="1400" dirty="0" err="1">
                <a:latin typeface="+mn-lt"/>
              </a:rPr>
              <a:t>applecare</a:t>
            </a:r>
            <a:r>
              <a:rPr lang="en-US" sz="1400" dirty="0">
                <a:latin typeface="+mn-lt"/>
              </a:rPr>
              <a:t> enterprise support: </a:t>
            </a:r>
            <a:r>
              <a:rPr lang="en-US" sz="1400" dirty="0">
                <a:latin typeface="+mn-lt"/>
                <a:hlinkClick r:id="rId4"/>
              </a:rPr>
              <a:t>AppleCare</a:t>
            </a:r>
            <a:endParaRPr lang="en-US" sz="1400" dirty="0">
              <a:latin typeface="+mn-lt"/>
            </a:endParaRPr>
          </a:p>
        </p:txBody>
      </p:sp>
    </p:spTree>
    <p:extLst>
      <p:ext uri="{BB962C8B-B14F-4D97-AF65-F5344CB8AC3E}">
        <p14:creationId xmlns:p14="http://schemas.microsoft.com/office/powerpoint/2010/main" val="1279123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8B81B6C-E1B2-6F49-80F2-9A25040E8506}"/>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lumMod val="60000"/>
                    <a:lumOff val="40000"/>
                  </a:schemeClr>
                </a:solidFill>
              </a:rPr>
              <a:t>Mac OS X Inbuilt Application Troubleshooting</a:t>
            </a:r>
          </a:p>
        </p:txBody>
      </p:sp>
      <p:sp>
        <p:nvSpPr>
          <p:cNvPr id="4" name="TextBox 3">
            <a:extLst>
              <a:ext uri="{FF2B5EF4-FFF2-40B4-BE49-F238E27FC236}">
                <a16:creationId xmlns:a16="http://schemas.microsoft.com/office/drawing/2014/main" id="{A414AFFF-2FDE-4245-B62A-EC562E056BBF}"/>
              </a:ext>
            </a:extLst>
          </p:cNvPr>
          <p:cNvSpPr txBox="1"/>
          <p:nvPr/>
        </p:nvSpPr>
        <p:spPr>
          <a:xfrm>
            <a:off x="554039" y="756786"/>
            <a:ext cx="2200274" cy="338554"/>
          </a:xfrm>
          <a:prstGeom prst="rect">
            <a:avLst/>
          </a:prstGeom>
          <a:noFill/>
        </p:spPr>
        <p:txBody>
          <a:bodyPr wrap="square" rtlCol="0">
            <a:spAutoFit/>
          </a:bodyPr>
          <a:lstStyle/>
          <a:p>
            <a:r>
              <a:rPr lang="en-US" sz="1600" b="1" u="sng" dirty="0">
                <a:latin typeface="+mn-lt"/>
              </a:rPr>
              <a:t>App Store</a:t>
            </a:r>
          </a:p>
        </p:txBody>
      </p:sp>
      <p:sp>
        <p:nvSpPr>
          <p:cNvPr id="5" name="TextBox 4">
            <a:extLst>
              <a:ext uri="{FF2B5EF4-FFF2-40B4-BE49-F238E27FC236}">
                <a16:creationId xmlns:a16="http://schemas.microsoft.com/office/drawing/2014/main" id="{38398476-FF8D-0148-AB6B-CD18B8CBCDC5}"/>
              </a:ext>
            </a:extLst>
          </p:cNvPr>
          <p:cNvSpPr txBox="1"/>
          <p:nvPr/>
        </p:nvSpPr>
        <p:spPr>
          <a:xfrm>
            <a:off x="554039" y="1148342"/>
            <a:ext cx="10508974" cy="3754874"/>
          </a:xfrm>
          <a:prstGeom prst="rect">
            <a:avLst/>
          </a:prstGeom>
          <a:noFill/>
        </p:spPr>
        <p:txBody>
          <a:bodyPr wrap="square" rtlCol="0">
            <a:spAutoFit/>
          </a:bodyPr>
          <a:lstStyle/>
          <a:p>
            <a:pPr algn="just"/>
            <a:r>
              <a:rPr lang="en-US" sz="1400" dirty="0">
                <a:latin typeface="+mn-lt"/>
              </a:rPr>
              <a:t>If the </a:t>
            </a:r>
            <a:r>
              <a:rPr lang="en-US" sz="1400" b="1" dirty="0">
                <a:latin typeface="+mn-lt"/>
              </a:rPr>
              <a:t>Mac App Store </a:t>
            </a:r>
            <a:r>
              <a:rPr lang="en-US" sz="1400" dirty="0">
                <a:latin typeface="+mn-lt"/>
              </a:rPr>
              <a:t>doesn’t Launch and keeps crashing:</a:t>
            </a:r>
          </a:p>
          <a:p>
            <a:pPr algn="just"/>
            <a:endParaRPr lang="en-US" sz="1400" dirty="0">
              <a:latin typeface="+mn-lt"/>
            </a:endParaRPr>
          </a:p>
          <a:p>
            <a:pPr marL="285750" indent="-285750" algn="just">
              <a:buFont typeface="Arial" charset="0"/>
              <a:buChar char="•"/>
            </a:pPr>
            <a:r>
              <a:rPr lang="en-US" sz="1400" dirty="0">
                <a:latin typeface="+mn-lt"/>
              </a:rPr>
              <a:t>Restart the Mac</a:t>
            </a:r>
          </a:p>
          <a:p>
            <a:pPr marL="285750" indent="-285750" algn="just">
              <a:buFont typeface="Arial" charset="0"/>
              <a:buChar char="•"/>
            </a:pPr>
            <a:r>
              <a:rPr lang="en-US" sz="1400" dirty="0">
                <a:latin typeface="+mn-lt"/>
              </a:rPr>
              <a:t>If issue still persists, then delete </a:t>
            </a:r>
            <a:r>
              <a:rPr lang="en-US" sz="1400" dirty="0" err="1">
                <a:latin typeface="+mn-lt"/>
              </a:rPr>
              <a:t>com.apple.AppStore.SavedState</a:t>
            </a:r>
            <a:r>
              <a:rPr lang="en-US" sz="1400" dirty="0">
                <a:latin typeface="+mn-lt"/>
              </a:rPr>
              <a:t> from ~/Library/Saved Application State</a:t>
            </a:r>
          </a:p>
          <a:p>
            <a:pPr marL="285750" indent="-285750" algn="just">
              <a:buFont typeface="Arial" charset="0"/>
              <a:buChar char="•"/>
            </a:pPr>
            <a:r>
              <a:rPr lang="en-US" sz="1400" dirty="0">
                <a:latin typeface="+mn-lt"/>
              </a:rPr>
              <a:t>If issue still persists, then delete the files from following locations:</a:t>
            </a:r>
          </a:p>
          <a:p>
            <a:pPr algn="just"/>
            <a:endParaRPr lang="en-US" sz="1400" dirty="0">
              <a:latin typeface="+mn-lt"/>
            </a:endParaRPr>
          </a:p>
          <a:p>
            <a:pPr indent="538163" algn="just"/>
            <a:r>
              <a:rPr lang="en-US" sz="1400" dirty="0">
                <a:latin typeface="+mn-lt"/>
              </a:rPr>
              <a:t>~/Library/Preferences/</a:t>
            </a:r>
            <a:r>
              <a:rPr lang="en-US" sz="1400" dirty="0" err="1">
                <a:latin typeface="+mn-lt"/>
              </a:rPr>
              <a:t>com.apple.appstore.plist</a:t>
            </a:r>
            <a:endParaRPr lang="en-US" sz="1400" dirty="0">
              <a:latin typeface="+mn-lt"/>
            </a:endParaRPr>
          </a:p>
          <a:p>
            <a:pPr indent="538163" algn="just"/>
            <a:r>
              <a:rPr lang="en-US" sz="1400" dirty="0">
                <a:latin typeface="+mn-lt"/>
              </a:rPr>
              <a:t>~/Library/Caches</a:t>
            </a:r>
          </a:p>
          <a:p>
            <a:pPr indent="538163" algn="just"/>
            <a:r>
              <a:rPr lang="en-US" sz="1400" dirty="0">
                <a:latin typeface="+mn-lt"/>
              </a:rPr>
              <a:t>~/Library/Cookies</a:t>
            </a:r>
          </a:p>
          <a:p>
            <a:pPr algn="just"/>
            <a:endParaRPr lang="en-US" sz="1400" dirty="0">
              <a:latin typeface="+mn-lt"/>
            </a:endParaRPr>
          </a:p>
          <a:p>
            <a:pPr marL="285750" indent="-285750" algn="just">
              <a:buFont typeface="Arial" charset="0"/>
              <a:buChar char="•"/>
            </a:pPr>
            <a:r>
              <a:rPr lang="en-US" sz="1400" dirty="0">
                <a:latin typeface="+mn-lt"/>
              </a:rPr>
              <a:t>Log out and login to user’s account</a:t>
            </a:r>
          </a:p>
          <a:p>
            <a:pPr marL="285750" indent="-285750" algn="just">
              <a:buFont typeface="Arial" charset="0"/>
              <a:buChar char="•"/>
            </a:pPr>
            <a:r>
              <a:rPr lang="en-US" sz="1400" dirty="0">
                <a:latin typeface="+mn-lt"/>
              </a:rPr>
              <a:t>If the issue still persists, then check on another account to confirm whether it’s a System Wide or User’s </a:t>
            </a:r>
          </a:p>
          <a:p>
            <a:pPr algn="just"/>
            <a:r>
              <a:rPr lang="en-US" sz="1400" dirty="0">
                <a:latin typeface="+mn-lt"/>
              </a:rPr>
              <a:t>Specific issue</a:t>
            </a:r>
          </a:p>
          <a:p>
            <a:pPr marL="285750" indent="-285750" algn="just">
              <a:buFont typeface="Arial" charset="0"/>
              <a:buChar char="•"/>
            </a:pPr>
            <a:r>
              <a:rPr lang="en-US" sz="1400" dirty="0">
                <a:latin typeface="+mn-lt"/>
              </a:rPr>
              <a:t>If it occurs on another account as well, then we need to reinstall the Mac OS X. If it doesn’t occur on </a:t>
            </a:r>
          </a:p>
          <a:p>
            <a:pPr algn="just"/>
            <a:r>
              <a:rPr lang="en-US" sz="1400" dirty="0">
                <a:latin typeface="+mn-lt"/>
              </a:rPr>
              <a:t>another account, then we need to migrate user’s data to another account.</a:t>
            </a:r>
          </a:p>
          <a:p>
            <a:pPr algn="just"/>
            <a:endParaRPr lang="en-US" sz="1400" dirty="0">
              <a:latin typeface="+mn-lt"/>
            </a:endParaRPr>
          </a:p>
          <a:p>
            <a:pPr algn="just"/>
            <a:r>
              <a:rPr lang="en-US" sz="1400" dirty="0">
                <a:latin typeface="+mn-lt"/>
              </a:rPr>
              <a:t>If the </a:t>
            </a:r>
            <a:r>
              <a:rPr lang="en-US" sz="1400" b="1" dirty="0">
                <a:latin typeface="+mn-lt"/>
              </a:rPr>
              <a:t>Mac App Store doesn’t connect</a:t>
            </a:r>
            <a:r>
              <a:rPr lang="en-US" sz="1400" dirty="0">
                <a:latin typeface="+mn-lt"/>
              </a:rPr>
              <a:t>, then refer this article: </a:t>
            </a:r>
            <a:r>
              <a:rPr lang="en-US" sz="1400" dirty="0">
                <a:latin typeface="+mn-lt"/>
                <a:hlinkClick r:id="rId3"/>
              </a:rPr>
              <a:t>https://</a:t>
            </a:r>
            <a:r>
              <a:rPr lang="en-US" sz="1400" dirty="0" err="1">
                <a:latin typeface="+mn-lt"/>
                <a:hlinkClick r:id="rId3"/>
              </a:rPr>
              <a:t>support.apple.com</a:t>
            </a:r>
            <a:r>
              <a:rPr lang="en-US" sz="1400" dirty="0">
                <a:latin typeface="+mn-lt"/>
                <a:hlinkClick r:id="rId3"/>
              </a:rPr>
              <a:t>/</a:t>
            </a:r>
            <a:r>
              <a:rPr lang="en-US" sz="1400" dirty="0" err="1">
                <a:latin typeface="+mn-lt"/>
                <a:hlinkClick r:id="rId3"/>
              </a:rPr>
              <a:t>en</a:t>
            </a:r>
            <a:r>
              <a:rPr lang="en-US" sz="1400" dirty="0">
                <a:latin typeface="+mn-lt"/>
                <a:hlinkClick r:id="rId3"/>
              </a:rPr>
              <a:t>-us/HT203811</a:t>
            </a:r>
            <a:endParaRPr lang="en-US" sz="1400" dirty="0">
              <a:latin typeface="+mn-lt"/>
            </a:endParaRPr>
          </a:p>
        </p:txBody>
      </p:sp>
    </p:spTree>
    <p:extLst>
      <p:ext uri="{BB962C8B-B14F-4D97-AF65-F5344CB8AC3E}">
        <p14:creationId xmlns:p14="http://schemas.microsoft.com/office/powerpoint/2010/main" val="32828127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EC75-6BA0-D246-A2BE-CF37154D1655}"/>
              </a:ext>
            </a:extLst>
          </p:cNvPr>
          <p:cNvSpPr>
            <a:spLocks noGrp="1"/>
          </p:cNvSpPr>
          <p:nvPr>
            <p:ph type="title"/>
          </p:nvPr>
        </p:nvSpPr>
        <p:spPr/>
        <p:txBody>
          <a:bodyPr/>
          <a:lstStyle/>
          <a:p>
            <a:pPr algn="ctr"/>
            <a:r>
              <a:rPr lang="en-US" sz="2400" dirty="0"/>
              <a:t>Mac OS X Inbuilt Application Troubleshooting</a:t>
            </a:r>
            <a:br>
              <a:rPr lang="en-US" sz="2400" dirty="0"/>
            </a:br>
            <a:endParaRPr lang="en-US" sz="2400" dirty="0"/>
          </a:p>
        </p:txBody>
      </p:sp>
      <p:sp>
        <p:nvSpPr>
          <p:cNvPr id="4" name="TextBox 3">
            <a:extLst>
              <a:ext uri="{FF2B5EF4-FFF2-40B4-BE49-F238E27FC236}">
                <a16:creationId xmlns:a16="http://schemas.microsoft.com/office/drawing/2014/main" id="{CCD60FFD-F3FD-064A-AA12-1E9BCB23EDC0}"/>
              </a:ext>
            </a:extLst>
          </p:cNvPr>
          <p:cNvSpPr txBox="1"/>
          <p:nvPr/>
        </p:nvSpPr>
        <p:spPr>
          <a:xfrm>
            <a:off x="455017" y="756786"/>
            <a:ext cx="2200274" cy="338554"/>
          </a:xfrm>
          <a:prstGeom prst="rect">
            <a:avLst/>
          </a:prstGeom>
          <a:noFill/>
        </p:spPr>
        <p:txBody>
          <a:bodyPr wrap="square" rtlCol="0">
            <a:spAutoFit/>
          </a:bodyPr>
          <a:lstStyle/>
          <a:p>
            <a:r>
              <a:rPr lang="en-US" sz="1600" b="1" u="sng" dirty="0">
                <a:latin typeface="+mn-lt"/>
              </a:rPr>
              <a:t>Contacts</a:t>
            </a:r>
          </a:p>
        </p:txBody>
      </p:sp>
      <p:sp>
        <p:nvSpPr>
          <p:cNvPr id="5" name="TextBox 4">
            <a:extLst>
              <a:ext uri="{FF2B5EF4-FFF2-40B4-BE49-F238E27FC236}">
                <a16:creationId xmlns:a16="http://schemas.microsoft.com/office/drawing/2014/main" id="{F1138DC9-70F2-BA4F-BCF8-744BA8421B6A}"/>
              </a:ext>
            </a:extLst>
          </p:cNvPr>
          <p:cNvSpPr txBox="1"/>
          <p:nvPr/>
        </p:nvSpPr>
        <p:spPr>
          <a:xfrm>
            <a:off x="455017" y="1148342"/>
            <a:ext cx="10508974" cy="2677656"/>
          </a:xfrm>
          <a:prstGeom prst="rect">
            <a:avLst/>
          </a:prstGeom>
          <a:noFill/>
        </p:spPr>
        <p:txBody>
          <a:bodyPr wrap="square" rtlCol="0">
            <a:spAutoFit/>
          </a:bodyPr>
          <a:lstStyle/>
          <a:p>
            <a:pPr marL="400050" marR="0" lvl="0" indent="-400050" algn="just" defTabSz="914400" eaLnBrk="1" fontAlgn="auto" latinLnBrk="0" hangingPunct="1">
              <a:lnSpc>
                <a:spcPct val="100000"/>
              </a:lnSpc>
              <a:spcBef>
                <a:spcPts val="0"/>
              </a:spcBef>
              <a:spcAft>
                <a:spcPts val="0"/>
              </a:spcAft>
              <a:buClrTx/>
              <a:buSzTx/>
              <a:buFont typeface="+mj-lt"/>
              <a:buNone/>
              <a:tabLst/>
              <a:defRPr/>
            </a:pPr>
            <a:r>
              <a:rPr lang="en-US" sz="1400" dirty="0">
                <a:latin typeface="+mn-lt"/>
              </a:rPr>
              <a:t>If any user wants to clear duplicates from </a:t>
            </a:r>
            <a:r>
              <a:rPr lang="en-US" sz="1400" b="1" dirty="0">
                <a:latin typeface="+mn-lt"/>
              </a:rPr>
              <a:t>Contacts, </a:t>
            </a:r>
            <a:r>
              <a:rPr lang="en-US" sz="1400" dirty="0">
                <a:latin typeface="+mn-lt"/>
              </a:rPr>
              <a:t>then</a:t>
            </a:r>
          </a:p>
          <a:p>
            <a:pPr marL="400050" marR="0" lvl="0" indent="-400050" algn="just" defTabSz="914400" eaLnBrk="1" fontAlgn="auto" latinLnBrk="0" hangingPunct="1">
              <a:lnSpc>
                <a:spcPct val="100000"/>
              </a:lnSpc>
              <a:spcBef>
                <a:spcPts val="0"/>
              </a:spcBef>
              <a:spcAft>
                <a:spcPts val="0"/>
              </a:spcAft>
              <a:buClrTx/>
              <a:buSzTx/>
              <a:buFont typeface="+mj-lt"/>
              <a:buNone/>
              <a:tabLst/>
              <a:defRPr/>
            </a:pPr>
            <a:endParaRPr lang="en-US" sz="1400" dirty="0">
              <a:latin typeface="+mn-lt"/>
            </a:endParaRPr>
          </a:p>
          <a:p>
            <a:pPr marL="400050" marR="0" lvl="0" indent="-400050" algn="just"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Launch </a:t>
            </a:r>
            <a:r>
              <a:rPr lang="en-US" sz="1400" b="1" dirty="0">
                <a:latin typeface="+mn-lt"/>
              </a:rPr>
              <a:t>Contacts</a:t>
            </a:r>
          </a:p>
          <a:p>
            <a:pPr marL="400050" marR="0" lvl="0" indent="-400050" algn="just"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From the Menu bar, click on </a:t>
            </a:r>
            <a:r>
              <a:rPr lang="en-US" sz="1400" b="1" dirty="0">
                <a:latin typeface="+mn-lt"/>
              </a:rPr>
              <a:t>Card &lt; Look for Duplicates</a:t>
            </a:r>
            <a:r>
              <a:rPr lang="en-US" sz="1400" dirty="0">
                <a:latin typeface="+mn-lt"/>
              </a:rPr>
              <a:t> and clear all the duplicate contacts</a:t>
            </a:r>
          </a:p>
          <a:p>
            <a:pPr marR="0" lvl="0" algn="just" defTabSz="914400" eaLnBrk="1" fontAlgn="auto" latinLnBrk="0" hangingPunct="1">
              <a:lnSpc>
                <a:spcPct val="100000"/>
              </a:lnSpc>
              <a:spcBef>
                <a:spcPts val="0"/>
              </a:spcBef>
              <a:spcAft>
                <a:spcPts val="0"/>
              </a:spcAft>
              <a:buClrTx/>
              <a:buSzTx/>
              <a:tabLst/>
              <a:defRPr/>
            </a:pPr>
            <a:endParaRPr lang="en-US" sz="1400" dirty="0">
              <a:latin typeface="+mn-lt"/>
            </a:endParaRPr>
          </a:p>
          <a:p>
            <a:pPr marR="0" lvl="0" algn="just" defTabSz="914400" eaLnBrk="1" fontAlgn="auto" latinLnBrk="0" hangingPunct="1">
              <a:lnSpc>
                <a:spcPct val="100000"/>
              </a:lnSpc>
              <a:spcBef>
                <a:spcPts val="0"/>
              </a:spcBef>
              <a:spcAft>
                <a:spcPts val="0"/>
              </a:spcAft>
              <a:buClrTx/>
              <a:buSzTx/>
              <a:tabLst/>
              <a:defRPr/>
            </a:pPr>
            <a:r>
              <a:rPr lang="en-US" sz="1400" dirty="0">
                <a:latin typeface="+mn-lt"/>
              </a:rPr>
              <a:t>If iCloud contacts doesn’t Sync up with </a:t>
            </a:r>
            <a:r>
              <a:rPr lang="en-US" sz="1400" b="1" dirty="0">
                <a:latin typeface="+mn-lt"/>
              </a:rPr>
              <a:t>Contacts, </a:t>
            </a:r>
            <a:r>
              <a:rPr lang="en-US" sz="1400" dirty="0">
                <a:latin typeface="+mn-lt"/>
              </a:rPr>
              <a:t>then</a:t>
            </a:r>
          </a:p>
          <a:p>
            <a:pPr marR="0" lvl="0" algn="just" defTabSz="914400" eaLnBrk="1" fontAlgn="auto" latinLnBrk="0" hangingPunct="1">
              <a:lnSpc>
                <a:spcPct val="100000"/>
              </a:lnSpc>
              <a:spcBef>
                <a:spcPts val="0"/>
              </a:spcBef>
              <a:spcAft>
                <a:spcPts val="0"/>
              </a:spcAft>
              <a:buClrTx/>
              <a:buSzTx/>
              <a:tabLst/>
              <a:defRPr/>
            </a:pPr>
            <a:endParaRPr lang="en-US" sz="1400" dirty="0">
              <a:latin typeface="+mn-lt"/>
            </a:endParaRP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Go to </a:t>
            </a:r>
            <a:r>
              <a:rPr lang="en-US" sz="1400" b="1" dirty="0">
                <a:latin typeface="+mn-lt"/>
              </a:rPr>
              <a:t>Contacts &lt; Accounts </a:t>
            </a:r>
            <a:r>
              <a:rPr lang="en-US" sz="1400" dirty="0">
                <a:latin typeface="+mn-lt"/>
              </a:rPr>
              <a:t>and disable all the other accounts</a:t>
            </a: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Go to </a:t>
            </a:r>
            <a:r>
              <a:rPr lang="en-US" sz="1400" b="1" dirty="0">
                <a:latin typeface="+mn-lt"/>
              </a:rPr>
              <a:t>System Preferences &lt; Internet Accounts</a:t>
            </a:r>
            <a:r>
              <a:rPr lang="en-US" sz="1400" dirty="0">
                <a:latin typeface="+mn-lt"/>
              </a:rPr>
              <a:t> and uncheck </a:t>
            </a:r>
            <a:r>
              <a:rPr lang="en-US" sz="1400" dirty="0" err="1">
                <a:latin typeface="+mn-lt"/>
              </a:rPr>
              <a:t>icloud</a:t>
            </a:r>
            <a:r>
              <a:rPr lang="en-US" sz="1400" dirty="0">
                <a:latin typeface="+mn-lt"/>
              </a:rPr>
              <a:t> contacts and check it back</a:t>
            </a: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It would synchronize all the contacts</a:t>
            </a: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Then you can enable other accounts, like google, yahoo or exchange</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sz="1400" dirty="0">
              <a:latin typeface="+mn-lt"/>
            </a:endParaRPr>
          </a:p>
        </p:txBody>
      </p:sp>
    </p:spTree>
    <p:extLst>
      <p:ext uri="{BB962C8B-B14F-4D97-AF65-F5344CB8AC3E}">
        <p14:creationId xmlns:p14="http://schemas.microsoft.com/office/powerpoint/2010/main" val="2159721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22D7D61-A282-B142-AD09-DFDE75E01EA6}"/>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lumMod val="60000"/>
                    <a:lumOff val="40000"/>
                  </a:schemeClr>
                </a:solidFill>
              </a:rPr>
              <a:t>Mac OS X Supported Application Troubleshooting</a:t>
            </a:r>
          </a:p>
        </p:txBody>
      </p:sp>
      <p:sp>
        <p:nvSpPr>
          <p:cNvPr id="4" name="TextBox 3">
            <a:extLst>
              <a:ext uri="{FF2B5EF4-FFF2-40B4-BE49-F238E27FC236}">
                <a16:creationId xmlns:a16="http://schemas.microsoft.com/office/drawing/2014/main" id="{77555F17-9D3A-2349-B4D7-5AA80DD475D9}"/>
              </a:ext>
            </a:extLst>
          </p:cNvPr>
          <p:cNvSpPr txBox="1"/>
          <p:nvPr/>
        </p:nvSpPr>
        <p:spPr>
          <a:xfrm>
            <a:off x="316972" y="756786"/>
            <a:ext cx="3001962" cy="338554"/>
          </a:xfrm>
          <a:prstGeom prst="rect">
            <a:avLst/>
          </a:prstGeom>
          <a:noFill/>
        </p:spPr>
        <p:txBody>
          <a:bodyPr wrap="square" rtlCol="0">
            <a:spAutoFit/>
          </a:bodyPr>
          <a:lstStyle/>
          <a:p>
            <a:r>
              <a:rPr lang="en-US" sz="1600" b="1" u="sng" dirty="0">
                <a:latin typeface="+mn-lt"/>
              </a:rPr>
              <a:t>MS Outlook 2016</a:t>
            </a:r>
          </a:p>
        </p:txBody>
      </p:sp>
      <p:sp>
        <p:nvSpPr>
          <p:cNvPr id="5" name="TextBox 4">
            <a:extLst>
              <a:ext uri="{FF2B5EF4-FFF2-40B4-BE49-F238E27FC236}">
                <a16:creationId xmlns:a16="http://schemas.microsoft.com/office/drawing/2014/main" id="{9F7D419B-06A4-C347-9C80-254F16CD65E1}"/>
              </a:ext>
            </a:extLst>
          </p:cNvPr>
          <p:cNvSpPr txBox="1"/>
          <p:nvPr/>
        </p:nvSpPr>
        <p:spPr>
          <a:xfrm>
            <a:off x="455017" y="1148342"/>
            <a:ext cx="10283483" cy="3108543"/>
          </a:xfrm>
          <a:prstGeom prst="rect">
            <a:avLst/>
          </a:prstGeom>
          <a:noFill/>
        </p:spPr>
        <p:txBody>
          <a:bodyPr wrap="squar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sz="1400" dirty="0">
                <a:latin typeface="+mn-lt"/>
              </a:rPr>
              <a:t>If the e-mails, contacts, Calendars doesn’t sync on </a:t>
            </a:r>
            <a:r>
              <a:rPr lang="en-US" sz="1400" b="1" dirty="0">
                <a:latin typeface="+mn-lt"/>
              </a:rPr>
              <a:t>MS Outlook 2016, </a:t>
            </a:r>
            <a:r>
              <a:rPr lang="en-US" sz="1400" dirty="0">
                <a:latin typeface="+mn-lt"/>
              </a:rPr>
              <a:t>then try the following:</a:t>
            </a:r>
          </a:p>
          <a:p>
            <a:pPr marL="400050" marR="0" lvl="0" indent="-400050" defTabSz="914400" eaLnBrk="1" fontAlgn="auto" latinLnBrk="0" hangingPunct="1">
              <a:lnSpc>
                <a:spcPct val="100000"/>
              </a:lnSpc>
              <a:spcBef>
                <a:spcPts val="0"/>
              </a:spcBef>
              <a:spcAft>
                <a:spcPts val="0"/>
              </a:spcAft>
              <a:buClrTx/>
              <a:buSzTx/>
              <a:buFont typeface="+mj-lt"/>
              <a:buNone/>
              <a:tabLst/>
              <a:defRPr/>
            </a:pPr>
            <a:endParaRPr lang="en-US" sz="1400" b="1" dirty="0">
              <a:latin typeface="+mn-lt"/>
            </a:endParaRPr>
          </a:p>
          <a:p>
            <a:pPr marL="400050" marR="0" lvl="0" indent="-400050"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Go to </a:t>
            </a:r>
            <a:r>
              <a:rPr lang="en-US" sz="1400" b="1" dirty="0">
                <a:latin typeface="+mn-lt"/>
              </a:rPr>
              <a:t>Keychain Access</a:t>
            </a:r>
            <a:r>
              <a:rPr lang="en-US" sz="1400" dirty="0">
                <a:latin typeface="+mn-lt"/>
              </a:rPr>
              <a:t> and search for the entry with ‘Exchange’ and delete that.</a:t>
            </a:r>
          </a:p>
          <a:p>
            <a:pPr marL="400050" marR="0" lvl="0" indent="-400050"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Quit and relaunch Outlook and enter the CEC password</a:t>
            </a:r>
          </a:p>
          <a:p>
            <a:pPr marL="400050" marR="0" lvl="0" indent="-400050"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If issue persists, then Delete the Cisco Exchange Account from </a:t>
            </a:r>
            <a:r>
              <a:rPr lang="en-US" sz="1400" b="1" dirty="0">
                <a:latin typeface="+mn-lt"/>
              </a:rPr>
              <a:t>Tools &lt; Accounts </a:t>
            </a:r>
            <a:r>
              <a:rPr lang="en-US" sz="1400" dirty="0">
                <a:latin typeface="+mn-lt"/>
              </a:rPr>
              <a:t>and re-configure it</a:t>
            </a:r>
          </a:p>
          <a:p>
            <a:pPr marL="400050" marR="0" lvl="0" indent="-400050"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If the issue still persists, create a new Outlook Profile through </a:t>
            </a:r>
            <a:r>
              <a:rPr lang="en-US" sz="1400" b="1" dirty="0">
                <a:latin typeface="+mn-lt"/>
              </a:rPr>
              <a:t>Outlook Profile Manager </a:t>
            </a:r>
            <a:r>
              <a:rPr lang="en-US" sz="1400" dirty="0">
                <a:latin typeface="+mn-lt"/>
              </a:rPr>
              <a:t>from </a:t>
            </a:r>
          </a:p>
          <a:p>
            <a:pPr marR="0" lvl="0" defTabSz="914400" eaLnBrk="1" fontAlgn="auto" latinLnBrk="0" hangingPunct="1">
              <a:lnSpc>
                <a:spcPct val="100000"/>
              </a:lnSpc>
              <a:spcBef>
                <a:spcPts val="0"/>
              </a:spcBef>
              <a:spcAft>
                <a:spcPts val="0"/>
              </a:spcAft>
              <a:buClrTx/>
              <a:buSzTx/>
              <a:tabLst/>
              <a:defRPr/>
            </a:pPr>
            <a:r>
              <a:rPr lang="en-US" sz="1400" dirty="0">
                <a:latin typeface="+mn-lt"/>
              </a:rPr>
              <a:t>/Applications/Microsoft Outlook/Contents/</a:t>
            </a:r>
            <a:r>
              <a:rPr lang="en-US" sz="1400" dirty="0" err="1">
                <a:latin typeface="+mn-lt"/>
              </a:rPr>
              <a:t>SharedSupport</a:t>
            </a:r>
            <a:r>
              <a:rPr lang="en-US" sz="1400" dirty="0">
                <a:latin typeface="+mn-lt"/>
              </a:rPr>
              <a:t>/</a:t>
            </a:r>
          </a:p>
          <a:p>
            <a:pPr marL="400050" marR="0" lvl="0" indent="-400050"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If issue persists, then create another local admin account and configure Cisco Exchange account on </a:t>
            </a:r>
          </a:p>
          <a:p>
            <a:pPr marR="0" lvl="0" defTabSz="914400" eaLnBrk="1" fontAlgn="auto" latinLnBrk="0" hangingPunct="1">
              <a:lnSpc>
                <a:spcPct val="100000"/>
              </a:lnSpc>
              <a:spcBef>
                <a:spcPts val="0"/>
              </a:spcBef>
              <a:spcAft>
                <a:spcPts val="0"/>
              </a:spcAft>
              <a:buClrTx/>
              <a:buSzTx/>
              <a:tabLst/>
              <a:defRPr/>
            </a:pPr>
            <a:r>
              <a:rPr lang="en-US" sz="1400" dirty="0">
                <a:latin typeface="+mn-lt"/>
              </a:rPr>
              <a:t>Outlook on that newly created account.</a:t>
            </a:r>
          </a:p>
          <a:p>
            <a:pPr marL="400050" marR="0" lvl="0" indent="-400050" defTabSz="914400" eaLnBrk="1" fontAlgn="auto" latinLnBrk="0" hangingPunct="1">
              <a:lnSpc>
                <a:spcPct val="100000"/>
              </a:lnSpc>
              <a:spcBef>
                <a:spcPts val="0"/>
              </a:spcBef>
              <a:spcAft>
                <a:spcPts val="0"/>
              </a:spcAft>
              <a:buClrTx/>
              <a:buSzTx/>
              <a:buFont typeface="Arial" charset="0"/>
              <a:buChar char="•"/>
              <a:tabLst/>
              <a:defRPr/>
            </a:pPr>
            <a:r>
              <a:rPr lang="en-US" sz="1400" dirty="0">
                <a:latin typeface="+mn-lt"/>
              </a:rPr>
              <a:t>If issue persists, on new account as well, then uninstall Entire MS Office applications using the uninstaller </a:t>
            </a:r>
          </a:p>
          <a:p>
            <a:pPr marR="0" lvl="0" defTabSz="914400" eaLnBrk="1" fontAlgn="auto" latinLnBrk="0" hangingPunct="1">
              <a:lnSpc>
                <a:spcPct val="100000"/>
              </a:lnSpc>
              <a:spcBef>
                <a:spcPts val="0"/>
              </a:spcBef>
              <a:spcAft>
                <a:spcPts val="0"/>
              </a:spcAft>
              <a:buClrTx/>
              <a:buSzTx/>
              <a:tabLst/>
              <a:defRPr/>
            </a:pPr>
            <a:r>
              <a:rPr lang="en-US" sz="1400" dirty="0">
                <a:latin typeface="+mn-lt"/>
              </a:rPr>
              <a:t>script and restart the Mac.</a:t>
            </a:r>
          </a:p>
          <a:p>
            <a:pPr marR="0" lvl="0" defTabSz="914400" eaLnBrk="1" fontAlgn="auto" latinLnBrk="0" hangingPunct="1">
              <a:lnSpc>
                <a:spcPct val="100000"/>
              </a:lnSpc>
              <a:spcBef>
                <a:spcPts val="0"/>
              </a:spcBef>
              <a:spcAft>
                <a:spcPts val="0"/>
              </a:spcAft>
              <a:buClrTx/>
              <a:buSzTx/>
              <a:tabLst/>
              <a:defRPr/>
            </a:pPr>
            <a:endParaRPr lang="en-US" sz="1400" dirty="0">
              <a:latin typeface="+mn-lt"/>
            </a:endParaRPr>
          </a:p>
          <a:p>
            <a:pPr marR="0" lvl="0" defTabSz="914400" eaLnBrk="1" fontAlgn="auto" latinLnBrk="0" hangingPunct="1">
              <a:lnSpc>
                <a:spcPct val="100000"/>
              </a:lnSpc>
              <a:spcBef>
                <a:spcPts val="0"/>
              </a:spcBef>
              <a:spcAft>
                <a:spcPts val="0"/>
              </a:spcAft>
              <a:buClrTx/>
              <a:buSzTx/>
              <a:tabLst/>
              <a:defRPr/>
            </a:pPr>
            <a:r>
              <a:rPr lang="en-US" sz="1400" b="1" dirty="0">
                <a:latin typeface="+mn-lt"/>
              </a:rPr>
              <a:t>NOTE: </a:t>
            </a:r>
            <a:r>
              <a:rPr lang="en-US" sz="1400" dirty="0">
                <a:latin typeface="+mn-lt"/>
              </a:rPr>
              <a:t>Make sure that you have backed up the Outlook profile which has user’s data before uninstallation. </a:t>
            </a:r>
          </a:p>
          <a:p>
            <a:pPr marR="0" lvl="0" defTabSz="914400" eaLnBrk="1" fontAlgn="auto" latinLnBrk="0" hangingPunct="1">
              <a:lnSpc>
                <a:spcPct val="100000"/>
              </a:lnSpc>
              <a:spcBef>
                <a:spcPts val="0"/>
              </a:spcBef>
              <a:spcAft>
                <a:spcPts val="0"/>
              </a:spcAft>
              <a:buClrTx/>
              <a:buSzTx/>
              <a:tabLst/>
              <a:defRPr/>
            </a:pPr>
            <a:r>
              <a:rPr lang="en-US" sz="1400" dirty="0">
                <a:latin typeface="+mn-lt"/>
              </a:rPr>
              <a:t>Now reinstall MS Office 2016 and update to the latest version and configure user’s Cisco Account.</a:t>
            </a:r>
          </a:p>
        </p:txBody>
      </p:sp>
    </p:spTree>
    <p:extLst>
      <p:ext uri="{BB962C8B-B14F-4D97-AF65-F5344CB8AC3E}">
        <p14:creationId xmlns:p14="http://schemas.microsoft.com/office/powerpoint/2010/main" val="3006336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C242D-E591-4A43-8F65-24F92A56AA11}"/>
              </a:ext>
            </a:extLst>
          </p:cNvPr>
          <p:cNvSpPr>
            <a:spLocks noGrp="1"/>
          </p:cNvSpPr>
          <p:nvPr>
            <p:ph type="title"/>
          </p:nvPr>
        </p:nvSpPr>
        <p:spPr/>
        <p:txBody>
          <a:bodyPr/>
          <a:lstStyle/>
          <a:p>
            <a:pPr algn="ctr"/>
            <a:r>
              <a:rPr lang="en-US" sz="2474" dirty="0"/>
              <a:t>HDD Library</a:t>
            </a:r>
          </a:p>
        </p:txBody>
      </p:sp>
      <p:pic>
        <p:nvPicPr>
          <p:cNvPr id="3" name="Picture 2">
            <a:extLst>
              <a:ext uri="{FF2B5EF4-FFF2-40B4-BE49-F238E27FC236}">
                <a16:creationId xmlns:a16="http://schemas.microsoft.com/office/drawing/2014/main" id="{A7600A83-DB5A-7B48-9E6B-6716F4F1B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50" y="1206917"/>
            <a:ext cx="5672749" cy="3780846"/>
          </a:xfrm>
          <a:prstGeom prst="rect">
            <a:avLst/>
          </a:prstGeom>
        </p:spPr>
      </p:pic>
      <p:sp>
        <p:nvSpPr>
          <p:cNvPr id="4" name="TextBox 3">
            <a:extLst>
              <a:ext uri="{FF2B5EF4-FFF2-40B4-BE49-F238E27FC236}">
                <a16:creationId xmlns:a16="http://schemas.microsoft.com/office/drawing/2014/main" id="{BA03788D-80D3-7340-B300-6A15CDE78F9F}"/>
              </a:ext>
            </a:extLst>
          </p:cNvPr>
          <p:cNvSpPr txBox="1"/>
          <p:nvPr/>
        </p:nvSpPr>
        <p:spPr>
          <a:xfrm>
            <a:off x="6171764" y="1722037"/>
            <a:ext cx="3595227" cy="1424621"/>
          </a:xfrm>
          <a:prstGeom prst="rect">
            <a:avLst/>
          </a:prstGeom>
          <a:noFill/>
        </p:spPr>
        <p:txBody>
          <a:bodyPr wrap="square" rtlCol="0">
            <a:spAutoFit/>
          </a:bodyPr>
          <a:lstStyle/>
          <a:p>
            <a:pPr algn="just"/>
            <a:r>
              <a:rPr lang="en-US" sz="1443" b="1" dirty="0">
                <a:latin typeface="+mn-lt"/>
              </a:rPr>
              <a:t>Library</a:t>
            </a:r>
            <a:r>
              <a:rPr lang="en-US" sz="1443" dirty="0">
                <a:latin typeface="+mn-lt"/>
              </a:rPr>
              <a:t> contains the files and </a:t>
            </a:r>
          </a:p>
          <a:p>
            <a:pPr algn="just"/>
            <a:r>
              <a:rPr lang="en-US" sz="1443" dirty="0">
                <a:latin typeface="+mn-lt"/>
              </a:rPr>
              <a:t>folders, which are required for the </a:t>
            </a:r>
          </a:p>
          <a:p>
            <a:pPr algn="just"/>
            <a:r>
              <a:rPr lang="en-US" sz="1443" dirty="0">
                <a:latin typeface="+mn-lt"/>
              </a:rPr>
              <a:t>Mac OS X, but it’s not essential to </a:t>
            </a:r>
          </a:p>
          <a:p>
            <a:pPr algn="just"/>
            <a:r>
              <a:rPr lang="en-US" sz="1443" dirty="0">
                <a:latin typeface="+mn-lt"/>
              </a:rPr>
              <a:t>run the basic operating System. </a:t>
            </a:r>
          </a:p>
          <a:p>
            <a:pPr algn="just"/>
            <a:r>
              <a:rPr lang="en-US" sz="1443" dirty="0">
                <a:latin typeface="+mn-lt"/>
              </a:rPr>
              <a:t>For example: Internet Plugins</a:t>
            </a:r>
          </a:p>
          <a:p>
            <a:endParaRPr lang="en-US" sz="1443" dirty="0">
              <a:latin typeface="+mn-lt"/>
            </a:endParaRPr>
          </a:p>
        </p:txBody>
      </p:sp>
    </p:spTree>
    <p:extLst>
      <p:ext uri="{BB962C8B-B14F-4D97-AF65-F5344CB8AC3E}">
        <p14:creationId xmlns:p14="http://schemas.microsoft.com/office/powerpoint/2010/main" val="1401100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62AF-D260-4D44-A23F-1053ACB0F3EF}"/>
              </a:ext>
            </a:extLst>
          </p:cNvPr>
          <p:cNvSpPr>
            <a:spLocks noGrp="1"/>
          </p:cNvSpPr>
          <p:nvPr>
            <p:ph type="title"/>
          </p:nvPr>
        </p:nvSpPr>
        <p:spPr/>
        <p:txBody>
          <a:bodyPr/>
          <a:lstStyle/>
          <a:p>
            <a:pPr algn="ctr"/>
            <a:r>
              <a:rPr lang="en-US" sz="2400" dirty="0"/>
              <a:t>Mac OS X Supported Application Troubleshooting</a:t>
            </a:r>
            <a:br>
              <a:rPr lang="en-US" sz="2400" dirty="0"/>
            </a:br>
            <a:endParaRPr lang="en-US" sz="2400" dirty="0"/>
          </a:p>
        </p:txBody>
      </p:sp>
      <p:sp>
        <p:nvSpPr>
          <p:cNvPr id="3" name="TextBox 2">
            <a:extLst>
              <a:ext uri="{FF2B5EF4-FFF2-40B4-BE49-F238E27FC236}">
                <a16:creationId xmlns:a16="http://schemas.microsoft.com/office/drawing/2014/main" id="{479DFD91-D007-C94D-B686-0FD34120079D}"/>
              </a:ext>
            </a:extLst>
          </p:cNvPr>
          <p:cNvSpPr txBox="1"/>
          <p:nvPr/>
        </p:nvSpPr>
        <p:spPr>
          <a:xfrm>
            <a:off x="455017" y="809788"/>
            <a:ext cx="2692543" cy="338554"/>
          </a:xfrm>
          <a:prstGeom prst="rect">
            <a:avLst/>
          </a:prstGeom>
          <a:noFill/>
        </p:spPr>
        <p:txBody>
          <a:bodyPr wrap="square" rtlCol="0">
            <a:spAutoFit/>
          </a:bodyPr>
          <a:lstStyle/>
          <a:p>
            <a:r>
              <a:rPr lang="en-US" sz="1600" b="1" u="sng" dirty="0">
                <a:latin typeface="+mn-lt"/>
              </a:rPr>
              <a:t>MS Outlook 2016</a:t>
            </a:r>
          </a:p>
        </p:txBody>
      </p:sp>
      <p:sp>
        <p:nvSpPr>
          <p:cNvPr id="4" name="TextBox 3">
            <a:extLst>
              <a:ext uri="{FF2B5EF4-FFF2-40B4-BE49-F238E27FC236}">
                <a16:creationId xmlns:a16="http://schemas.microsoft.com/office/drawing/2014/main" id="{DF5EA6F6-0E21-D84B-B163-E81A44BD2DD8}"/>
              </a:ext>
            </a:extLst>
          </p:cNvPr>
          <p:cNvSpPr txBox="1"/>
          <p:nvPr/>
        </p:nvSpPr>
        <p:spPr>
          <a:xfrm>
            <a:off x="455017" y="1148342"/>
            <a:ext cx="10508974" cy="2246769"/>
          </a:xfrm>
          <a:prstGeom prst="rect">
            <a:avLst/>
          </a:prstGeom>
          <a:noFill/>
        </p:spPr>
        <p:txBody>
          <a:bodyPr wrap="square" rtlCol="0">
            <a:spAutoFit/>
          </a:bodyPr>
          <a:lstStyle/>
          <a:p>
            <a:pPr marL="400050" lvl="0" indent="-400050">
              <a:defRPr/>
            </a:pPr>
            <a:r>
              <a:rPr lang="en-US" sz="1400" dirty="0">
                <a:latin typeface="+mn-lt"/>
              </a:rPr>
              <a:t>If user is unable to view others calendars on </a:t>
            </a:r>
            <a:r>
              <a:rPr lang="en-US" sz="1400" b="1" dirty="0">
                <a:latin typeface="+mn-lt"/>
              </a:rPr>
              <a:t>MS Outlook 2016, </a:t>
            </a:r>
            <a:r>
              <a:rPr lang="en-US" sz="1400" dirty="0">
                <a:latin typeface="+mn-lt"/>
              </a:rPr>
              <a:t>then try the following:</a:t>
            </a:r>
          </a:p>
          <a:p>
            <a:pPr marL="400050" lvl="0" indent="-400050">
              <a:defRPr/>
            </a:pPr>
            <a:endParaRPr lang="en-US" sz="1400" b="1" dirty="0">
              <a:latin typeface="+mn-lt"/>
            </a:endParaRPr>
          </a:p>
          <a:p>
            <a:pPr marL="400050" lvl="0" indent="-400050">
              <a:buFont typeface="Arial" charset="0"/>
              <a:buChar char="•"/>
              <a:defRPr/>
            </a:pPr>
            <a:r>
              <a:rPr lang="en-US" sz="1400" dirty="0">
                <a:latin typeface="+mn-lt"/>
              </a:rPr>
              <a:t>Check and confirm that user is accessing others calendar by going to </a:t>
            </a:r>
            <a:r>
              <a:rPr lang="en-US" sz="1400" b="1" dirty="0">
                <a:latin typeface="+mn-lt"/>
              </a:rPr>
              <a:t>calendar</a:t>
            </a:r>
            <a:r>
              <a:rPr lang="en-US" sz="1400" dirty="0">
                <a:latin typeface="+mn-lt"/>
              </a:rPr>
              <a:t> tab </a:t>
            </a:r>
            <a:r>
              <a:rPr lang="en-US" sz="1400" b="1" dirty="0">
                <a:latin typeface="+mn-lt"/>
              </a:rPr>
              <a:t>&gt;</a:t>
            </a:r>
            <a:r>
              <a:rPr lang="en-US" sz="1400" dirty="0">
                <a:latin typeface="+mn-lt"/>
              </a:rPr>
              <a:t> </a:t>
            </a:r>
            <a:r>
              <a:rPr lang="en-US" sz="1400" b="1" dirty="0">
                <a:latin typeface="+mn-lt"/>
              </a:rPr>
              <a:t>Meeting &gt; </a:t>
            </a:r>
            <a:r>
              <a:rPr lang="en-US" sz="1400" dirty="0">
                <a:latin typeface="+mn-lt"/>
              </a:rPr>
              <a:t>Enter the </a:t>
            </a:r>
          </a:p>
          <a:p>
            <a:pPr lvl="0">
              <a:defRPr/>
            </a:pPr>
            <a:r>
              <a:rPr lang="en-US" sz="1400" dirty="0">
                <a:latin typeface="+mn-lt"/>
              </a:rPr>
              <a:t>other user’s e-mail address in </a:t>
            </a:r>
            <a:r>
              <a:rPr lang="en-US" sz="1400" b="1" dirty="0">
                <a:latin typeface="+mn-lt"/>
              </a:rPr>
              <a:t>To </a:t>
            </a:r>
            <a:r>
              <a:rPr lang="en-US" sz="1400" dirty="0">
                <a:latin typeface="+mn-lt"/>
              </a:rPr>
              <a:t>field and then click on </a:t>
            </a:r>
            <a:r>
              <a:rPr lang="en-US" sz="1400" b="1" dirty="0">
                <a:latin typeface="+mn-lt"/>
              </a:rPr>
              <a:t>Scheduling.</a:t>
            </a:r>
          </a:p>
          <a:p>
            <a:pPr marL="400050" lvl="0" indent="-400050">
              <a:buFont typeface="Arial" charset="0"/>
              <a:buChar char="•"/>
              <a:defRPr/>
            </a:pPr>
            <a:r>
              <a:rPr lang="en-US" sz="1400" dirty="0">
                <a:latin typeface="+mn-lt"/>
              </a:rPr>
              <a:t>If it shows the status as Tentative or busy even though in actual its free of the other user’s, then check the</a:t>
            </a:r>
          </a:p>
          <a:p>
            <a:pPr lvl="0">
              <a:defRPr/>
            </a:pPr>
            <a:r>
              <a:rPr lang="en-US" sz="1400" dirty="0">
                <a:latin typeface="+mn-lt"/>
              </a:rPr>
              <a:t>number of calendar events on other user’s Calendar. It would be more than the Outlook supported numbers </a:t>
            </a:r>
          </a:p>
          <a:p>
            <a:pPr lvl="0">
              <a:defRPr/>
            </a:pPr>
            <a:r>
              <a:rPr lang="en-US" sz="1400" dirty="0">
                <a:latin typeface="+mn-lt"/>
              </a:rPr>
              <a:t>and will show a caution. </a:t>
            </a:r>
          </a:p>
          <a:p>
            <a:pPr marL="400050" lvl="0" indent="-400050">
              <a:buFont typeface="Arial" charset="0"/>
              <a:buChar char="•"/>
              <a:defRPr/>
            </a:pPr>
            <a:r>
              <a:rPr lang="en-US" sz="1400" dirty="0">
                <a:latin typeface="+mn-lt"/>
              </a:rPr>
              <a:t>In that case, escalate the case to Exchange Team to check for duplicate events and also suggest the user </a:t>
            </a:r>
          </a:p>
          <a:p>
            <a:pPr lvl="0">
              <a:defRPr/>
            </a:pPr>
            <a:r>
              <a:rPr lang="en-US" sz="1400" dirty="0">
                <a:latin typeface="+mn-lt"/>
              </a:rPr>
              <a:t>to opt in opt-in to 1 or 2 years of retention policy for of Calendar events.</a:t>
            </a:r>
          </a:p>
          <a:p>
            <a:pPr lvl="0">
              <a:defRPr/>
            </a:pPr>
            <a:r>
              <a:rPr lang="en-US" sz="1400" dirty="0">
                <a:latin typeface="+mn-lt"/>
              </a:rPr>
              <a:t>Reference: </a:t>
            </a:r>
            <a:r>
              <a:rPr lang="en-US" sz="1400" dirty="0">
                <a:latin typeface="+mn-lt"/>
                <a:hlinkClick r:id="rId3"/>
              </a:rPr>
              <a:t>Calendar management service </a:t>
            </a:r>
            <a:endParaRPr lang="en-US" sz="1400" dirty="0">
              <a:latin typeface="+mn-lt"/>
            </a:endParaRPr>
          </a:p>
        </p:txBody>
      </p:sp>
      <p:pic>
        <p:nvPicPr>
          <p:cNvPr id="6" name="Picture 5">
            <a:extLst>
              <a:ext uri="{FF2B5EF4-FFF2-40B4-BE49-F238E27FC236}">
                <a16:creationId xmlns:a16="http://schemas.microsoft.com/office/drawing/2014/main" id="{57AA1B6A-4A15-2B4F-B1F2-93ABE9636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8711" y="3486452"/>
            <a:ext cx="3374736" cy="1584454"/>
          </a:xfrm>
          <a:prstGeom prst="rect">
            <a:avLst/>
          </a:prstGeom>
        </p:spPr>
      </p:pic>
    </p:spTree>
    <p:extLst>
      <p:ext uri="{BB962C8B-B14F-4D97-AF65-F5344CB8AC3E}">
        <p14:creationId xmlns:p14="http://schemas.microsoft.com/office/powerpoint/2010/main" val="13484391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B7EEDD2-B190-C04A-A489-3B0502228D9C}"/>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b="1" dirty="0">
                <a:solidFill>
                  <a:schemeClr val="accent1"/>
                </a:solidFill>
              </a:rPr>
              <a:t>Mac OS X Supported Application Troubleshooting</a:t>
            </a:r>
          </a:p>
        </p:txBody>
      </p:sp>
      <p:sp>
        <p:nvSpPr>
          <p:cNvPr id="4" name="TextBox 3">
            <a:extLst>
              <a:ext uri="{FF2B5EF4-FFF2-40B4-BE49-F238E27FC236}">
                <a16:creationId xmlns:a16="http://schemas.microsoft.com/office/drawing/2014/main" id="{011B8CC0-A9F8-5C40-B8AA-287388860514}"/>
              </a:ext>
            </a:extLst>
          </p:cNvPr>
          <p:cNvSpPr txBox="1"/>
          <p:nvPr/>
        </p:nvSpPr>
        <p:spPr>
          <a:xfrm>
            <a:off x="455017" y="809788"/>
            <a:ext cx="3772558" cy="338554"/>
          </a:xfrm>
          <a:prstGeom prst="rect">
            <a:avLst/>
          </a:prstGeom>
          <a:noFill/>
        </p:spPr>
        <p:txBody>
          <a:bodyPr wrap="square" rtlCol="0">
            <a:spAutoFit/>
          </a:bodyPr>
          <a:lstStyle/>
          <a:p>
            <a:r>
              <a:rPr lang="en-US" sz="1600" b="1" u="sng" dirty="0">
                <a:latin typeface="+mn-lt"/>
              </a:rPr>
              <a:t>MS Outlook 2016</a:t>
            </a:r>
          </a:p>
        </p:txBody>
      </p:sp>
      <p:sp>
        <p:nvSpPr>
          <p:cNvPr id="5" name="TextBox 4">
            <a:extLst>
              <a:ext uri="{FF2B5EF4-FFF2-40B4-BE49-F238E27FC236}">
                <a16:creationId xmlns:a16="http://schemas.microsoft.com/office/drawing/2014/main" id="{483EE03E-02CE-A54E-AD67-8849AFB2CF2D}"/>
              </a:ext>
            </a:extLst>
          </p:cNvPr>
          <p:cNvSpPr txBox="1"/>
          <p:nvPr/>
        </p:nvSpPr>
        <p:spPr>
          <a:xfrm>
            <a:off x="373417" y="1148342"/>
            <a:ext cx="10508974" cy="3970318"/>
          </a:xfrm>
          <a:prstGeom prst="rect">
            <a:avLst/>
          </a:prstGeom>
          <a:noFill/>
        </p:spPr>
        <p:txBody>
          <a:bodyPr wrap="square" rtlCol="0">
            <a:spAutoFit/>
          </a:bodyPr>
          <a:lstStyle/>
          <a:p>
            <a:pPr marL="400050" lvl="0" indent="-400050" algn="just">
              <a:defRPr/>
            </a:pPr>
            <a:r>
              <a:rPr lang="en-US" sz="1400" dirty="0">
                <a:latin typeface="+mn-lt"/>
              </a:rPr>
              <a:t>If the </a:t>
            </a:r>
            <a:r>
              <a:rPr lang="en-US" sz="1400" b="1" dirty="0">
                <a:latin typeface="+mn-lt"/>
              </a:rPr>
              <a:t>MS Outlook 2016 </a:t>
            </a:r>
            <a:r>
              <a:rPr lang="en-US" sz="1400" dirty="0">
                <a:latin typeface="+mn-lt"/>
              </a:rPr>
              <a:t>goes to </a:t>
            </a:r>
            <a:r>
              <a:rPr lang="en-US" sz="1400" b="1" dirty="0">
                <a:latin typeface="+mn-lt"/>
              </a:rPr>
              <a:t>frozen state </a:t>
            </a:r>
            <a:r>
              <a:rPr lang="en-US" sz="1400" dirty="0">
                <a:latin typeface="+mn-lt"/>
              </a:rPr>
              <a:t>or </a:t>
            </a:r>
            <a:r>
              <a:rPr lang="en-US" sz="1400" b="1" dirty="0">
                <a:latin typeface="+mn-lt"/>
              </a:rPr>
              <a:t>crashes</a:t>
            </a:r>
            <a:r>
              <a:rPr lang="en-US" sz="1400" dirty="0">
                <a:latin typeface="+mn-lt"/>
              </a:rPr>
              <a:t> frequently</a:t>
            </a:r>
            <a:r>
              <a:rPr lang="en-US" sz="1400" b="1" dirty="0">
                <a:latin typeface="+mn-lt"/>
              </a:rPr>
              <a:t>, </a:t>
            </a:r>
            <a:r>
              <a:rPr lang="en-US" sz="1400" dirty="0">
                <a:latin typeface="+mn-lt"/>
              </a:rPr>
              <a:t>then try the following:</a:t>
            </a:r>
          </a:p>
          <a:p>
            <a:pPr marL="400050" lvl="0" indent="-400050" algn="just">
              <a:defRPr/>
            </a:pPr>
            <a:endParaRPr lang="en-US" sz="1400" b="1" dirty="0">
              <a:latin typeface="+mn-lt"/>
            </a:endParaRPr>
          </a:p>
          <a:p>
            <a:pPr marL="400050" lvl="0" indent="-400050" algn="just">
              <a:buFont typeface="Arial" charset="0"/>
              <a:buChar char="•"/>
              <a:defRPr/>
            </a:pPr>
            <a:r>
              <a:rPr lang="en-US" sz="1400" dirty="0">
                <a:latin typeface="+mn-lt"/>
              </a:rPr>
              <a:t>Check on the Calendar Tab, if there is any shared Calendars. If yes, then remove all the shared </a:t>
            </a:r>
          </a:p>
          <a:p>
            <a:pPr lvl="0" algn="just">
              <a:defRPr/>
            </a:pPr>
            <a:r>
              <a:rPr lang="en-US" sz="1400" dirty="0">
                <a:latin typeface="+mn-lt"/>
              </a:rPr>
              <a:t>calendar as it creates a local cache on the Outlook Calendar database.</a:t>
            </a:r>
          </a:p>
          <a:p>
            <a:pPr marL="400050" lvl="0" indent="-400050" algn="just">
              <a:buFont typeface="Arial" charset="0"/>
              <a:buChar char="•"/>
              <a:defRPr/>
            </a:pPr>
            <a:r>
              <a:rPr lang="en-US" sz="1400" dirty="0">
                <a:latin typeface="+mn-lt"/>
              </a:rPr>
              <a:t>Also check the number of calendar events on user’s Calendar through Smart support. If it’s showing </a:t>
            </a:r>
          </a:p>
          <a:p>
            <a:pPr lvl="0" algn="just">
              <a:defRPr/>
            </a:pPr>
            <a:r>
              <a:rPr lang="en-US" sz="1400" dirty="0">
                <a:latin typeface="+mn-lt"/>
              </a:rPr>
              <a:t>any caution sign on Smart support, then escalate the case to Exchange Team to check for duplicate events and </a:t>
            </a:r>
          </a:p>
          <a:p>
            <a:pPr lvl="0" algn="just">
              <a:defRPr/>
            </a:pPr>
            <a:r>
              <a:rPr lang="en-US" sz="1400" dirty="0">
                <a:latin typeface="+mn-lt"/>
              </a:rPr>
              <a:t>also suggest the user to opt in opt-in to 1 or 2 years of retention policy for of Calendar events. </a:t>
            </a:r>
          </a:p>
          <a:p>
            <a:pPr lvl="0" algn="just">
              <a:defRPr/>
            </a:pPr>
            <a:r>
              <a:rPr lang="en-US" sz="1400" dirty="0">
                <a:latin typeface="+mn-lt"/>
              </a:rPr>
              <a:t>Reference: </a:t>
            </a:r>
            <a:r>
              <a:rPr lang="en-US" sz="1400" dirty="0">
                <a:latin typeface="+mn-lt"/>
                <a:hlinkClick r:id="rId3"/>
              </a:rPr>
              <a:t>Calendar Management Service</a:t>
            </a:r>
            <a:endParaRPr lang="en-US" sz="1400" dirty="0">
              <a:latin typeface="+mn-lt"/>
            </a:endParaRPr>
          </a:p>
          <a:p>
            <a:pPr marL="400050" lvl="0" indent="-400050" algn="just">
              <a:buFont typeface="Arial" charset="0"/>
              <a:buChar char="•"/>
              <a:defRPr/>
            </a:pPr>
            <a:endParaRPr lang="en-US" sz="1400" dirty="0">
              <a:latin typeface="+mn-lt"/>
            </a:endParaRPr>
          </a:p>
          <a:p>
            <a:pPr marL="285750" lvl="0" indent="-285750" algn="just">
              <a:buFont typeface="Arial" panose="020B0604020202020204" pitchFamily="34" charset="0"/>
              <a:buChar char="•"/>
              <a:defRPr/>
            </a:pPr>
            <a:r>
              <a:rPr lang="en-US" sz="1400" dirty="0">
                <a:latin typeface="+mn-lt"/>
              </a:rPr>
              <a:t>	If still the Outlook Crashes, then create a new Outlook Profile and check the status. If it works fine on </a:t>
            </a:r>
          </a:p>
          <a:p>
            <a:pPr lvl="0" algn="just">
              <a:defRPr/>
            </a:pPr>
            <a:r>
              <a:rPr lang="en-US" sz="1400" dirty="0">
                <a:latin typeface="+mn-lt"/>
              </a:rPr>
              <a:t>new Outlook Profile, then there is a corruption with the existing profile data and you need to export </a:t>
            </a:r>
          </a:p>
          <a:p>
            <a:pPr lvl="0" algn="just">
              <a:defRPr/>
            </a:pPr>
            <a:r>
              <a:rPr lang="en-US" sz="1400" dirty="0">
                <a:latin typeface="+mn-lt"/>
              </a:rPr>
              <a:t>those archived mails, calendars, contacts (if any) to a PST file using OLM to PST converter. </a:t>
            </a:r>
          </a:p>
          <a:p>
            <a:pPr lvl="0" algn="just">
              <a:defRPr/>
            </a:pPr>
            <a:r>
              <a:rPr lang="en-US" sz="1400" dirty="0">
                <a:latin typeface="+mn-lt"/>
              </a:rPr>
              <a:t>Reference: </a:t>
            </a:r>
            <a:r>
              <a:rPr lang="en-US" sz="1400" dirty="0">
                <a:latin typeface="+mn-lt"/>
                <a:hlinkClick r:id="rId4"/>
              </a:rPr>
              <a:t>Data recovery from Corrupted Outlook identity</a:t>
            </a:r>
            <a:r>
              <a:rPr lang="en-US" sz="1400" dirty="0">
                <a:latin typeface="+mn-lt"/>
              </a:rPr>
              <a:t>.  </a:t>
            </a:r>
          </a:p>
          <a:p>
            <a:pPr marL="285750" lvl="0" indent="-285750" algn="just">
              <a:buFont typeface="Arial" panose="020B0604020202020204" pitchFamily="34" charset="0"/>
              <a:buChar char="•"/>
              <a:defRPr/>
            </a:pPr>
            <a:r>
              <a:rPr lang="en-US" sz="1400" dirty="0">
                <a:latin typeface="+mn-lt"/>
              </a:rPr>
              <a:t>If issue persists on another outlook profile as well, then create a Local user account with admin rights </a:t>
            </a:r>
          </a:p>
          <a:p>
            <a:pPr lvl="0" algn="just">
              <a:defRPr/>
            </a:pPr>
            <a:r>
              <a:rPr lang="en-US" sz="1400" dirty="0">
                <a:latin typeface="+mn-lt"/>
              </a:rPr>
              <a:t>and try configuring Outlook over there and check.</a:t>
            </a:r>
          </a:p>
          <a:p>
            <a:pPr marL="400050" lvl="0" indent="-400050" algn="just">
              <a:buFont typeface="Arial" charset="0"/>
              <a:buChar char="•"/>
              <a:defRPr/>
            </a:pPr>
            <a:r>
              <a:rPr lang="en-US" sz="1400" dirty="0">
                <a:latin typeface="+mn-lt"/>
              </a:rPr>
              <a:t>If issue persists, on the other Local user account as well, then uninstall MS Office 2016 using the uninstaller</a:t>
            </a:r>
          </a:p>
          <a:p>
            <a:pPr lvl="0" algn="just">
              <a:defRPr/>
            </a:pPr>
            <a:endParaRPr lang="en-US" sz="1400" dirty="0">
              <a:latin typeface="+mn-lt"/>
            </a:endParaRPr>
          </a:p>
          <a:p>
            <a:pPr lvl="0" algn="just">
              <a:defRPr/>
            </a:pPr>
            <a:r>
              <a:rPr lang="en-US" sz="1400" b="1" dirty="0">
                <a:latin typeface="+mn-lt"/>
              </a:rPr>
              <a:t>NOTE: </a:t>
            </a:r>
            <a:r>
              <a:rPr lang="en-US" sz="1400" dirty="0">
                <a:latin typeface="+mn-lt"/>
              </a:rPr>
              <a:t>Make sure that you have backed up the Outlook profile which has user’s data before uninstallation</a:t>
            </a:r>
          </a:p>
        </p:txBody>
      </p:sp>
    </p:spTree>
    <p:extLst>
      <p:ext uri="{BB962C8B-B14F-4D97-AF65-F5344CB8AC3E}">
        <p14:creationId xmlns:p14="http://schemas.microsoft.com/office/powerpoint/2010/main" val="3518738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3B9156A-2315-C941-AA68-C9D7639ED21A}"/>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solidFill>
              </a:rPr>
              <a:t>Mac OS X Supported Application Troubleshooting</a:t>
            </a:r>
          </a:p>
        </p:txBody>
      </p:sp>
      <p:sp>
        <p:nvSpPr>
          <p:cNvPr id="4" name="TextBox 3">
            <a:extLst>
              <a:ext uri="{FF2B5EF4-FFF2-40B4-BE49-F238E27FC236}">
                <a16:creationId xmlns:a16="http://schemas.microsoft.com/office/drawing/2014/main" id="{2903072A-5C4D-F148-AA1D-29DFC304DFAD}"/>
              </a:ext>
            </a:extLst>
          </p:cNvPr>
          <p:cNvSpPr txBox="1"/>
          <p:nvPr/>
        </p:nvSpPr>
        <p:spPr>
          <a:xfrm>
            <a:off x="455017" y="756786"/>
            <a:ext cx="2604272" cy="338554"/>
          </a:xfrm>
          <a:prstGeom prst="rect">
            <a:avLst/>
          </a:prstGeom>
          <a:noFill/>
        </p:spPr>
        <p:txBody>
          <a:bodyPr wrap="square" rtlCol="0">
            <a:spAutoFit/>
          </a:bodyPr>
          <a:lstStyle/>
          <a:p>
            <a:r>
              <a:rPr lang="en-US" sz="1600" b="1" u="sng" dirty="0">
                <a:latin typeface="+mn-lt"/>
              </a:rPr>
              <a:t>MS Outlook 2016</a:t>
            </a:r>
          </a:p>
        </p:txBody>
      </p:sp>
      <p:sp>
        <p:nvSpPr>
          <p:cNvPr id="5" name="TextBox 4">
            <a:extLst>
              <a:ext uri="{FF2B5EF4-FFF2-40B4-BE49-F238E27FC236}">
                <a16:creationId xmlns:a16="http://schemas.microsoft.com/office/drawing/2014/main" id="{1AD42CF1-4CCA-964B-8783-AA11DD054FF6}"/>
              </a:ext>
            </a:extLst>
          </p:cNvPr>
          <p:cNvSpPr txBox="1"/>
          <p:nvPr/>
        </p:nvSpPr>
        <p:spPr>
          <a:xfrm>
            <a:off x="455017" y="1148342"/>
            <a:ext cx="10508974" cy="3539430"/>
          </a:xfrm>
          <a:prstGeom prst="rect">
            <a:avLst/>
          </a:prstGeom>
          <a:noFill/>
        </p:spPr>
        <p:txBody>
          <a:bodyPr wrap="square" rtlCol="0">
            <a:spAutoFit/>
          </a:bodyPr>
          <a:lstStyle/>
          <a:p>
            <a:pPr marL="400050" lvl="0" indent="-400050" algn="just">
              <a:buFont typeface="Arial" charset="0"/>
              <a:buChar char="•"/>
            </a:pPr>
            <a:r>
              <a:rPr lang="en-US" sz="1400" dirty="0">
                <a:latin typeface="+mn-lt"/>
              </a:rPr>
              <a:t>Now reinstall MS Office 2016 and update to the latest version and configure user’s Cisco Exchange Account.</a:t>
            </a:r>
          </a:p>
          <a:p>
            <a:pPr marL="400050" lvl="0" indent="-400050" algn="just">
              <a:buFont typeface="Arial" charset="0"/>
              <a:buChar char="•"/>
            </a:pPr>
            <a:r>
              <a:rPr lang="en-US" sz="1400" dirty="0">
                <a:latin typeface="+mn-lt"/>
              </a:rPr>
              <a:t>If the Outlook 2016 works fine on the other user account, then it’s an issue with Outlook settings on the original account.</a:t>
            </a:r>
          </a:p>
          <a:p>
            <a:pPr marL="400050" lvl="0" indent="-400050" algn="just">
              <a:buFont typeface="Arial" charset="0"/>
              <a:buChar char="•"/>
            </a:pPr>
            <a:r>
              <a:rPr lang="en-US" sz="1400" dirty="0">
                <a:latin typeface="+mn-lt"/>
              </a:rPr>
              <a:t>Log out and login to the effected user account and quit all the running applications.</a:t>
            </a:r>
          </a:p>
          <a:p>
            <a:pPr marL="400050" lvl="0" indent="-400050" algn="just">
              <a:buFont typeface="Arial" charset="0"/>
              <a:buChar char="•"/>
            </a:pPr>
            <a:r>
              <a:rPr lang="en-US" sz="1400" dirty="0">
                <a:latin typeface="+mn-lt"/>
              </a:rPr>
              <a:t>Delete the following files and empty the trash.</a:t>
            </a:r>
          </a:p>
          <a:p>
            <a:pPr marL="400050" lvl="0" indent="-400050" algn="just">
              <a:buFont typeface="Arial" charset="0"/>
              <a:buChar char="•"/>
            </a:pPr>
            <a:endParaRPr lang="en-US" sz="1400" dirty="0">
              <a:latin typeface="+mn-lt"/>
            </a:endParaRPr>
          </a:p>
          <a:p>
            <a:pPr lvl="0" indent="579438" algn="just"/>
            <a:r>
              <a:rPr lang="en-US" sz="1400" dirty="0">
                <a:latin typeface="+mn-lt"/>
              </a:rPr>
              <a:t>~/Library/Caches/&lt;all contents of Caches folder&gt;</a:t>
            </a:r>
          </a:p>
          <a:p>
            <a:pPr lvl="0" indent="579438" algn="just"/>
            <a:r>
              <a:rPr lang="en-US" sz="1400" dirty="0">
                <a:latin typeface="+mn-lt"/>
              </a:rPr>
              <a:t>~/Library/Application Scripts/</a:t>
            </a:r>
            <a:r>
              <a:rPr lang="en-US" sz="1400" dirty="0" err="1">
                <a:latin typeface="+mn-lt"/>
              </a:rPr>
              <a:t>com.microsoft.outlook</a:t>
            </a:r>
            <a:endParaRPr lang="en-US" sz="1400" dirty="0">
              <a:latin typeface="+mn-lt"/>
            </a:endParaRPr>
          </a:p>
          <a:p>
            <a:pPr lvl="0" indent="579438" algn="just"/>
            <a:r>
              <a:rPr lang="en-US" sz="1400" dirty="0">
                <a:latin typeface="+mn-lt"/>
              </a:rPr>
              <a:t>~/Library/Application Support/Microsoft</a:t>
            </a:r>
          </a:p>
          <a:p>
            <a:pPr indent="579438" algn="just"/>
            <a:r>
              <a:rPr lang="en-US" sz="1400" dirty="0">
                <a:latin typeface="+mn-lt"/>
              </a:rPr>
              <a:t>~/Library/Containers/</a:t>
            </a:r>
            <a:r>
              <a:rPr lang="en-US" sz="1400" dirty="0" err="1">
                <a:latin typeface="+mn-lt"/>
              </a:rPr>
              <a:t>com.microsoft.outlook</a:t>
            </a:r>
            <a:endParaRPr lang="en-US" sz="1400" dirty="0">
              <a:latin typeface="+mn-lt"/>
            </a:endParaRPr>
          </a:p>
          <a:p>
            <a:pPr lvl="0" indent="579438" algn="just"/>
            <a:r>
              <a:rPr lang="en-US" sz="1400" dirty="0">
                <a:latin typeface="+mn-lt"/>
              </a:rPr>
              <a:t>~/Library/Cookies/&lt;all contents of Caches folder&gt;</a:t>
            </a:r>
          </a:p>
          <a:p>
            <a:pPr indent="579438" algn="just"/>
            <a:r>
              <a:rPr lang="en-US" sz="1400" dirty="0">
                <a:latin typeface="+mn-lt"/>
              </a:rPr>
              <a:t>~/Library/Preferences/</a:t>
            </a:r>
            <a:r>
              <a:rPr lang="en-US" sz="1400" dirty="0" err="1">
                <a:latin typeface="+mn-lt"/>
              </a:rPr>
              <a:t>com.microsoft.outlook.xxx.plist</a:t>
            </a:r>
            <a:endParaRPr lang="en-US" sz="1400" dirty="0">
              <a:latin typeface="+mn-lt"/>
            </a:endParaRPr>
          </a:p>
          <a:p>
            <a:pPr indent="579438" algn="just"/>
            <a:r>
              <a:rPr lang="en-US" sz="1400" dirty="0">
                <a:latin typeface="+mn-lt"/>
              </a:rPr>
              <a:t>~/Library/Saved Application State/</a:t>
            </a:r>
            <a:r>
              <a:rPr lang="en-US" sz="1400" dirty="0" err="1">
                <a:latin typeface="+mn-lt"/>
              </a:rPr>
              <a:t>com.microsoft.outlook.savedstate</a:t>
            </a:r>
            <a:endParaRPr lang="en-US" sz="1400" dirty="0">
              <a:latin typeface="+mn-lt"/>
            </a:endParaRPr>
          </a:p>
          <a:p>
            <a:pPr indent="579438" algn="just"/>
            <a:r>
              <a:rPr lang="en-US" sz="1400" dirty="0">
                <a:latin typeface="+mn-lt"/>
              </a:rPr>
              <a:t>~/Library/</a:t>
            </a:r>
            <a:r>
              <a:rPr lang="en-US" sz="1400" dirty="0" err="1">
                <a:latin typeface="+mn-lt"/>
              </a:rPr>
              <a:t>WebKit</a:t>
            </a:r>
            <a:r>
              <a:rPr lang="en-US" sz="1400" dirty="0">
                <a:latin typeface="+mn-lt"/>
              </a:rPr>
              <a:t>/</a:t>
            </a:r>
            <a:r>
              <a:rPr lang="en-US" sz="1400" dirty="0" err="1">
                <a:latin typeface="+mn-lt"/>
              </a:rPr>
              <a:t>com.microsoft.outlook</a:t>
            </a:r>
            <a:endParaRPr lang="en-US" sz="1400" dirty="0">
              <a:latin typeface="+mn-lt"/>
            </a:endParaRPr>
          </a:p>
          <a:p>
            <a:pPr algn="just"/>
            <a:endParaRPr lang="en-US" sz="1400" dirty="0">
              <a:latin typeface="+mn-lt"/>
            </a:endParaRPr>
          </a:p>
          <a:p>
            <a:pPr marL="400050" indent="-387350" algn="just">
              <a:buFont typeface="Arial" charset="0"/>
              <a:buChar char="•"/>
            </a:pPr>
            <a:r>
              <a:rPr lang="en-US" sz="1400" dirty="0">
                <a:latin typeface="+mn-lt"/>
              </a:rPr>
              <a:t>Restart the Mac and then launch Outlook and check. </a:t>
            </a:r>
          </a:p>
          <a:p>
            <a:pPr marL="400050" indent="-387350" algn="just">
              <a:buFont typeface="Arial" charset="0"/>
              <a:buChar char="•"/>
            </a:pPr>
            <a:r>
              <a:rPr lang="en-US" sz="1400" dirty="0">
                <a:latin typeface="+mn-lt"/>
              </a:rPr>
              <a:t>If the issue still persists, then escalate to Desktop T3 Mac</a:t>
            </a:r>
          </a:p>
        </p:txBody>
      </p:sp>
    </p:spTree>
    <p:extLst>
      <p:ext uri="{BB962C8B-B14F-4D97-AF65-F5344CB8AC3E}">
        <p14:creationId xmlns:p14="http://schemas.microsoft.com/office/powerpoint/2010/main" val="3216733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29D38D-710C-8247-A9CE-E579C5C4DD35}"/>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solidFill>
                <a:latin typeface="+mn-lt"/>
              </a:rPr>
              <a:t>Mac OS X Supported Application Troubleshooting</a:t>
            </a:r>
          </a:p>
        </p:txBody>
      </p:sp>
      <p:sp>
        <p:nvSpPr>
          <p:cNvPr id="4" name="TextBox 3">
            <a:extLst>
              <a:ext uri="{FF2B5EF4-FFF2-40B4-BE49-F238E27FC236}">
                <a16:creationId xmlns:a16="http://schemas.microsoft.com/office/drawing/2014/main" id="{0033FB4D-3A32-D54C-BE86-171A992D4816}"/>
              </a:ext>
            </a:extLst>
          </p:cNvPr>
          <p:cNvSpPr txBox="1"/>
          <p:nvPr/>
        </p:nvSpPr>
        <p:spPr>
          <a:xfrm>
            <a:off x="305683" y="756786"/>
            <a:ext cx="2998835" cy="338554"/>
          </a:xfrm>
          <a:prstGeom prst="rect">
            <a:avLst/>
          </a:prstGeom>
          <a:noFill/>
        </p:spPr>
        <p:txBody>
          <a:bodyPr wrap="square" rtlCol="0">
            <a:spAutoFit/>
          </a:bodyPr>
          <a:lstStyle/>
          <a:p>
            <a:r>
              <a:rPr lang="en-US" sz="1600" b="1" u="sng" dirty="0"/>
              <a:t>MS Outlook 2016</a:t>
            </a:r>
          </a:p>
        </p:txBody>
      </p:sp>
      <p:sp>
        <p:nvSpPr>
          <p:cNvPr id="5" name="TextBox 4">
            <a:extLst>
              <a:ext uri="{FF2B5EF4-FFF2-40B4-BE49-F238E27FC236}">
                <a16:creationId xmlns:a16="http://schemas.microsoft.com/office/drawing/2014/main" id="{E63A2287-2229-C04A-81E1-10F4822811AD}"/>
              </a:ext>
            </a:extLst>
          </p:cNvPr>
          <p:cNvSpPr txBox="1"/>
          <p:nvPr/>
        </p:nvSpPr>
        <p:spPr>
          <a:xfrm>
            <a:off x="218215" y="1263439"/>
            <a:ext cx="10508974" cy="954107"/>
          </a:xfrm>
          <a:prstGeom prst="rect">
            <a:avLst/>
          </a:prstGeom>
          <a:noFill/>
        </p:spPr>
        <p:txBody>
          <a:bodyPr wrap="square" rtlCol="0">
            <a:spAutoFit/>
          </a:bodyPr>
          <a:lstStyle/>
          <a:p>
            <a:pPr marL="400050" indent="-400050" algn="just">
              <a:buFont typeface="Arial" charset="0"/>
              <a:buChar char="•"/>
            </a:pPr>
            <a:r>
              <a:rPr lang="en-US" sz="1400" dirty="0">
                <a:latin typeface="+mn-lt"/>
              </a:rPr>
              <a:t>If there is any data missing after importing the profile from Outlook 2011 to Outlook 2016, then scan the </a:t>
            </a:r>
          </a:p>
          <a:p>
            <a:pPr algn="just"/>
            <a:r>
              <a:rPr lang="en-US" sz="1400" dirty="0">
                <a:latin typeface="+mn-lt"/>
              </a:rPr>
              <a:t>profile of Outlook 2011 using the OLM to PST converter.</a:t>
            </a:r>
          </a:p>
          <a:p>
            <a:pPr marL="400050" indent="-400050" algn="just">
              <a:buFont typeface="Arial" charset="0"/>
              <a:buChar char="•"/>
            </a:pPr>
            <a:r>
              <a:rPr lang="en-US" sz="1400" dirty="0">
                <a:latin typeface="+mn-lt"/>
              </a:rPr>
              <a:t>If the scan results shows those missing data or folders, then export those to a PST file.</a:t>
            </a:r>
          </a:p>
          <a:p>
            <a:pPr marL="400050" lvl="0" indent="-400050" algn="just">
              <a:buFont typeface="Arial" charset="0"/>
              <a:buChar char="•"/>
            </a:pPr>
            <a:r>
              <a:rPr lang="en-US" sz="1400" dirty="0">
                <a:latin typeface="+mn-lt"/>
              </a:rPr>
              <a:t>For further instructions, refer: </a:t>
            </a:r>
            <a:r>
              <a:rPr lang="en-US" sz="1400" dirty="0">
                <a:latin typeface="+mn-lt"/>
                <a:hlinkClick r:id="rId2"/>
              </a:rPr>
              <a:t>Data recovery from corrupted outlook identity</a:t>
            </a:r>
            <a:endParaRPr lang="en-US" sz="1400" dirty="0">
              <a:latin typeface="+mn-lt"/>
            </a:endParaRPr>
          </a:p>
        </p:txBody>
      </p:sp>
    </p:spTree>
    <p:extLst>
      <p:ext uri="{BB962C8B-B14F-4D97-AF65-F5344CB8AC3E}">
        <p14:creationId xmlns:p14="http://schemas.microsoft.com/office/powerpoint/2010/main" val="1807041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A9EDA28-FD26-A349-9F82-12615F63EEA0}"/>
              </a:ext>
            </a:extLst>
          </p:cNvPr>
          <p:cNvSpPr txBox="1">
            <a:spLocks noGrp="1"/>
          </p:cNvSpPr>
          <p:nvPr>
            <p:ph type="title"/>
          </p:nvPr>
        </p:nvSpPr>
        <p:spPr bwMode="auto">
          <a:xfrm>
            <a:off x="511461" y="195954"/>
            <a:ext cx="8674382" cy="78311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solidFill>
              </a:rPr>
              <a:t>Mac OS X Supported Application Troubleshooting</a:t>
            </a:r>
          </a:p>
        </p:txBody>
      </p:sp>
      <p:sp>
        <p:nvSpPr>
          <p:cNvPr id="4" name="TextBox 3">
            <a:extLst>
              <a:ext uri="{FF2B5EF4-FFF2-40B4-BE49-F238E27FC236}">
                <a16:creationId xmlns:a16="http://schemas.microsoft.com/office/drawing/2014/main" id="{82C467EB-B55D-F049-A4C1-CE75DE86D958}"/>
              </a:ext>
            </a:extLst>
          </p:cNvPr>
          <p:cNvSpPr txBox="1"/>
          <p:nvPr/>
        </p:nvSpPr>
        <p:spPr>
          <a:xfrm>
            <a:off x="328260" y="555873"/>
            <a:ext cx="3913235" cy="338554"/>
          </a:xfrm>
          <a:prstGeom prst="rect">
            <a:avLst/>
          </a:prstGeom>
          <a:noFill/>
        </p:spPr>
        <p:txBody>
          <a:bodyPr wrap="square" rtlCol="0">
            <a:spAutoFit/>
          </a:bodyPr>
          <a:lstStyle/>
          <a:p>
            <a:r>
              <a:rPr lang="en-US" sz="1600" b="1" u="sng" dirty="0"/>
              <a:t>MS Excel &amp; PowerPoint</a:t>
            </a:r>
          </a:p>
        </p:txBody>
      </p:sp>
      <p:sp>
        <p:nvSpPr>
          <p:cNvPr id="5" name="TextBox 4">
            <a:extLst>
              <a:ext uri="{FF2B5EF4-FFF2-40B4-BE49-F238E27FC236}">
                <a16:creationId xmlns:a16="http://schemas.microsoft.com/office/drawing/2014/main" id="{08D7AE04-E96C-4F40-8CC1-60AEF6D4A705}"/>
              </a:ext>
            </a:extLst>
          </p:cNvPr>
          <p:cNvSpPr txBox="1"/>
          <p:nvPr/>
        </p:nvSpPr>
        <p:spPr>
          <a:xfrm>
            <a:off x="328260" y="894427"/>
            <a:ext cx="10508974" cy="4401205"/>
          </a:xfrm>
          <a:prstGeom prst="rect">
            <a:avLst/>
          </a:prstGeom>
          <a:noFill/>
        </p:spPr>
        <p:txBody>
          <a:bodyPr wrap="square" rtlCol="0">
            <a:spAutoFit/>
          </a:bodyPr>
          <a:lstStyle/>
          <a:p>
            <a:pPr marL="400050" lvl="0" indent="-400050" algn="just">
              <a:defRPr/>
            </a:pPr>
            <a:r>
              <a:rPr lang="en-US" sz="1400" dirty="0">
                <a:latin typeface="+mn-lt"/>
              </a:rPr>
              <a:t>If the </a:t>
            </a:r>
            <a:r>
              <a:rPr lang="en-US" sz="1400" b="1" dirty="0">
                <a:latin typeface="+mn-lt"/>
              </a:rPr>
              <a:t>MS Excel or PowerPoint 2016 </a:t>
            </a:r>
            <a:r>
              <a:rPr lang="en-US" sz="1400" dirty="0">
                <a:latin typeface="+mn-lt"/>
              </a:rPr>
              <a:t>goes to </a:t>
            </a:r>
            <a:r>
              <a:rPr lang="en-US" sz="1400" b="1" dirty="0">
                <a:latin typeface="+mn-lt"/>
              </a:rPr>
              <a:t>frozen state or crashes </a:t>
            </a:r>
            <a:r>
              <a:rPr lang="en-US" sz="1400" dirty="0">
                <a:latin typeface="+mn-lt"/>
              </a:rPr>
              <a:t>frequently</a:t>
            </a:r>
            <a:r>
              <a:rPr lang="en-US" sz="1400" b="1" dirty="0">
                <a:latin typeface="+mn-lt"/>
              </a:rPr>
              <a:t>, </a:t>
            </a:r>
            <a:r>
              <a:rPr lang="en-US" sz="1400" dirty="0">
                <a:latin typeface="+mn-lt"/>
              </a:rPr>
              <a:t>then try the following:</a:t>
            </a:r>
          </a:p>
          <a:p>
            <a:pPr marL="400050" lvl="0" indent="-400050" algn="just">
              <a:defRPr/>
            </a:pPr>
            <a:endParaRPr lang="en-US" sz="1400" b="1" dirty="0">
              <a:latin typeface="+mn-lt"/>
            </a:endParaRPr>
          </a:p>
          <a:p>
            <a:pPr marL="400050" lvl="0" indent="-400050" algn="just">
              <a:buFont typeface="Arial" charset="0"/>
              <a:buChar char="•"/>
              <a:defRPr/>
            </a:pPr>
            <a:r>
              <a:rPr lang="en-US" sz="1400" dirty="0">
                <a:latin typeface="+mn-lt"/>
              </a:rPr>
              <a:t>Create a Local user account with admin rights and try accessing </a:t>
            </a:r>
            <a:r>
              <a:rPr lang="en-US" sz="1400" b="1" dirty="0">
                <a:latin typeface="+mn-lt"/>
              </a:rPr>
              <a:t>Excel or PowerPoint </a:t>
            </a:r>
            <a:r>
              <a:rPr lang="en-US" sz="1400" dirty="0">
                <a:latin typeface="+mn-lt"/>
              </a:rPr>
              <a:t>over there and check.</a:t>
            </a:r>
          </a:p>
          <a:p>
            <a:pPr marL="400050" lvl="0" indent="-400050" algn="just">
              <a:buFont typeface="Arial" charset="0"/>
              <a:buChar char="•"/>
              <a:defRPr/>
            </a:pPr>
            <a:r>
              <a:rPr lang="en-US" sz="1400" dirty="0">
                <a:latin typeface="+mn-lt"/>
              </a:rPr>
              <a:t>If issue persists, on the other Local user account as well, then uninstall MS Office 2016 using the uninstaller.</a:t>
            </a:r>
          </a:p>
          <a:p>
            <a:pPr lvl="0" algn="just">
              <a:defRPr/>
            </a:pPr>
            <a:r>
              <a:rPr lang="en-US" sz="1400" b="1" dirty="0">
                <a:latin typeface="+mn-lt"/>
              </a:rPr>
              <a:t>NOTE: </a:t>
            </a:r>
            <a:r>
              <a:rPr lang="en-US" sz="1400" dirty="0">
                <a:latin typeface="+mn-lt"/>
              </a:rPr>
              <a:t>Make sure that you have backed up the Outlook profile which has user’s data before uninstallation</a:t>
            </a:r>
          </a:p>
          <a:p>
            <a:pPr marL="400050" lvl="0" indent="-400050" algn="just">
              <a:buFont typeface="Arial" charset="0"/>
              <a:buChar char="•"/>
            </a:pPr>
            <a:r>
              <a:rPr lang="en-US" sz="1400" dirty="0">
                <a:latin typeface="+mn-lt"/>
              </a:rPr>
              <a:t>Now reinstall MS Office 2016 and update to the latest version and configure user’s Cisco Exchange Account.</a:t>
            </a:r>
          </a:p>
          <a:p>
            <a:pPr marL="400050" indent="-400050" algn="just">
              <a:buFont typeface="Arial" charset="0"/>
              <a:buChar char="•"/>
            </a:pPr>
            <a:r>
              <a:rPr lang="en-US" sz="1400" dirty="0">
                <a:latin typeface="+mn-lt"/>
              </a:rPr>
              <a:t>If the </a:t>
            </a:r>
            <a:r>
              <a:rPr lang="en-US" sz="1400" b="1" dirty="0">
                <a:latin typeface="+mn-lt"/>
              </a:rPr>
              <a:t>Excel or PowerPoint 2016</a:t>
            </a:r>
            <a:r>
              <a:rPr lang="en-US" sz="1400" dirty="0">
                <a:latin typeface="+mn-lt"/>
              </a:rPr>
              <a:t> works fine on the other user account, then it’s an issue with Excel or PowerPoint settings on the original account.</a:t>
            </a:r>
          </a:p>
          <a:p>
            <a:pPr marL="400050" lvl="0" indent="-400050" algn="just">
              <a:buFont typeface="Arial" charset="0"/>
              <a:buChar char="•"/>
            </a:pPr>
            <a:r>
              <a:rPr lang="en-US" sz="1400" dirty="0">
                <a:latin typeface="+mn-lt"/>
              </a:rPr>
              <a:t>Log out and login to the effected user account and quit all the running applications.</a:t>
            </a:r>
          </a:p>
          <a:p>
            <a:pPr marL="400050" lvl="0" indent="-400050" algn="just">
              <a:buFont typeface="Arial" charset="0"/>
              <a:buChar char="•"/>
            </a:pPr>
            <a:r>
              <a:rPr lang="en-US" sz="1400" dirty="0">
                <a:latin typeface="+mn-lt"/>
              </a:rPr>
              <a:t>Delete the following files and empty the trash.</a:t>
            </a:r>
          </a:p>
          <a:p>
            <a:pPr lvl="0" indent="676275" algn="just"/>
            <a:r>
              <a:rPr lang="en-US" sz="1400" b="1" dirty="0">
                <a:latin typeface="+mn-lt"/>
              </a:rPr>
              <a:t>~/Library/Caches/&lt;all contents of Caches folder&gt;</a:t>
            </a:r>
          </a:p>
          <a:p>
            <a:pPr lvl="0" indent="676275" algn="just"/>
            <a:r>
              <a:rPr lang="en-US" sz="1400" b="1" dirty="0">
                <a:latin typeface="+mn-lt"/>
              </a:rPr>
              <a:t>~/Library/Application Scripts/</a:t>
            </a:r>
            <a:r>
              <a:rPr lang="en-US" sz="1400" b="1" dirty="0" err="1">
                <a:latin typeface="+mn-lt"/>
              </a:rPr>
              <a:t>com.microsoft.excel</a:t>
            </a:r>
            <a:r>
              <a:rPr lang="en-US" sz="1400" b="1" dirty="0">
                <a:latin typeface="+mn-lt"/>
              </a:rPr>
              <a:t> or </a:t>
            </a:r>
            <a:r>
              <a:rPr lang="en-US" sz="1400" b="1" dirty="0" err="1">
                <a:latin typeface="+mn-lt"/>
              </a:rPr>
              <a:t>com.microsoft.powerpoint</a:t>
            </a:r>
            <a:endParaRPr lang="en-US" sz="1400" b="1" dirty="0">
              <a:latin typeface="+mn-lt"/>
            </a:endParaRPr>
          </a:p>
          <a:p>
            <a:pPr lvl="0" indent="676275" algn="just"/>
            <a:r>
              <a:rPr lang="en-US" sz="1400" b="1" dirty="0">
                <a:latin typeface="+mn-lt"/>
              </a:rPr>
              <a:t>~/Library/Application Support/Microsoft</a:t>
            </a:r>
          </a:p>
          <a:p>
            <a:pPr lvl="0" indent="676275" algn="just"/>
            <a:r>
              <a:rPr lang="en-US" sz="1400" b="1" dirty="0">
                <a:latin typeface="+mn-lt"/>
              </a:rPr>
              <a:t>~/Library/Containers/</a:t>
            </a:r>
            <a:r>
              <a:rPr lang="en-US" sz="1400" b="1" dirty="0" err="1">
                <a:latin typeface="+mn-lt"/>
              </a:rPr>
              <a:t>com.microsoft.excel</a:t>
            </a:r>
            <a:r>
              <a:rPr lang="en-US" sz="1400" b="1" dirty="0">
                <a:latin typeface="+mn-lt"/>
              </a:rPr>
              <a:t> or </a:t>
            </a:r>
            <a:r>
              <a:rPr lang="en-US" sz="1400" b="1" dirty="0" err="1">
                <a:latin typeface="+mn-lt"/>
              </a:rPr>
              <a:t>com.microsoft.powerpoint</a:t>
            </a:r>
            <a:endParaRPr lang="en-US" sz="1400" b="1" dirty="0">
              <a:latin typeface="+mn-lt"/>
            </a:endParaRPr>
          </a:p>
          <a:p>
            <a:pPr lvl="0" indent="676275" algn="just"/>
            <a:r>
              <a:rPr lang="en-US" sz="1400" b="1" dirty="0">
                <a:latin typeface="+mn-lt"/>
              </a:rPr>
              <a:t>~/Library/Cookies/&lt;all contents of Caches folder&gt;</a:t>
            </a:r>
          </a:p>
          <a:p>
            <a:pPr indent="676275" algn="just"/>
            <a:r>
              <a:rPr lang="en-US" sz="1400" b="1" dirty="0">
                <a:latin typeface="+mn-lt"/>
              </a:rPr>
              <a:t>~/Library/Preferences/</a:t>
            </a:r>
            <a:r>
              <a:rPr lang="en-US" sz="1400" b="1" dirty="0" err="1">
                <a:latin typeface="+mn-lt"/>
              </a:rPr>
              <a:t>com.microsoft.excel.xxx.plist</a:t>
            </a:r>
            <a:r>
              <a:rPr lang="en-US" sz="1400" b="1" dirty="0">
                <a:latin typeface="+mn-lt"/>
              </a:rPr>
              <a:t> or </a:t>
            </a:r>
            <a:r>
              <a:rPr lang="en-US" sz="1400" b="1" dirty="0" err="1">
                <a:latin typeface="+mn-lt"/>
              </a:rPr>
              <a:t>com.microsoft.powerpoint.xxx.plist</a:t>
            </a:r>
            <a:endParaRPr lang="en-US" sz="1400" b="1" dirty="0">
              <a:latin typeface="+mn-lt"/>
            </a:endParaRPr>
          </a:p>
          <a:p>
            <a:pPr indent="676275" algn="just"/>
            <a:r>
              <a:rPr lang="en-US" sz="1400" b="1" dirty="0">
                <a:latin typeface="+mn-lt"/>
              </a:rPr>
              <a:t>~/Library/Saved Application State/</a:t>
            </a:r>
            <a:r>
              <a:rPr lang="en-US" sz="1400" b="1" dirty="0" err="1">
                <a:latin typeface="+mn-lt"/>
              </a:rPr>
              <a:t>com.microsoft.excel.savedstate</a:t>
            </a:r>
            <a:r>
              <a:rPr lang="en-US" sz="1400" b="1" dirty="0">
                <a:latin typeface="+mn-lt"/>
              </a:rPr>
              <a:t> or </a:t>
            </a:r>
            <a:r>
              <a:rPr lang="en-US" sz="1400" b="1" dirty="0" err="1">
                <a:latin typeface="+mn-lt"/>
              </a:rPr>
              <a:t>com.microsoft.powerpoint.savedstate</a:t>
            </a:r>
            <a:endParaRPr lang="en-US" sz="1400" b="1" dirty="0">
              <a:latin typeface="+mn-lt"/>
            </a:endParaRPr>
          </a:p>
          <a:p>
            <a:pPr indent="676275" algn="just"/>
            <a:r>
              <a:rPr lang="en-US" sz="1400" b="1" dirty="0">
                <a:latin typeface="+mn-lt"/>
              </a:rPr>
              <a:t>~/Library/</a:t>
            </a:r>
            <a:r>
              <a:rPr lang="en-US" sz="1400" b="1" dirty="0" err="1">
                <a:latin typeface="+mn-lt"/>
              </a:rPr>
              <a:t>WebKit</a:t>
            </a:r>
            <a:r>
              <a:rPr lang="en-US" sz="1400" b="1" dirty="0">
                <a:latin typeface="+mn-lt"/>
              </a:rPr>
              <a:t>/</a:t>
            </a:r>
            <a:r>
              <a:rPr lang="en-US" sz="1400" b="1" dirty="0" err="1">
                <a:latin typeface="+mn-lt"/>
              </a:rPr>
              <a:t>com.microsoft.excel</a:t>
            </a:r>
            <a:r>
              <a:rPr lang="en-US" sz="1400" b="1" dirty="0">
                <a:latin typeface="+mn-lt"/>
              </a:rPr>
              <a:t> or </a:t>
            </a:r>
            <a:r>
              <a:rPr lang="en-US" sz="1400" b="1" dirty="0" err="1">
                <a:latin typeface="+mn-lt"/>
              </a:rPr>
              <a:t>com.microsoft.powerpoint</a:t>
            </a:r>
            <a:endParaRPr lang="en-US" sz="1400" b="1" dirty="0">
              <a:latin typeface="+mn-lt"/>
            </a:endParaRPr>
          </a:p>
          <a:p>
            <a:pPr marL="285750" indent="-285750" algn="just">
              <a:buFont typeface="Arial" charset="0"/>
              <a:buChar char="•"/>
            </a:pPr>
            <a:r>
              <a:rPr lang="en-US" sz="1400" dirty="0">
                <a:latin typeface="+mn-lt"/>
              </a:rPr>
              <a:t>Restart the Mac and then launch Outlook and check. </a:t>
            </a:r>
          </a:p>
          <a:p>
            <a:pPr marL="285750" indent="-285750" algn="just">
              <a:buFont typeface="Arial" charset="0"/>
              <a:buChar char="•"/>
            </a:pPr>
            <a:r>
              <a:rPr lang="en-US" sz="1400" dirty="0">
                <a:latin typeface="+mn-lt"/>
              </a:rPr>
              <a:t>If the issue still persists, then escalate to Desktop T3 Mac.</a:t>
            </a:r>
          </a:p>
        </p:txBody>
      </p:sp>
    </p:spTree>
    <p:extLst>
      <p:ext uri="{BB962C8B-B14F-4D97-AF65-F5344CB8AC3E}">
        <p14:creationId xmlns:p14="http://schemas.microsoft.com/office/powerpoint/2010/main" val="1388429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546BBE8-808E-0A42-A945-3A26F130BB6C}"/>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solidFill>
              </a:rPr>
              <a:t>Mac OS X Supported Application Troubleshooting</a:t>
            </a:r>
          </a:p>
        </p:txBody>
      </p:sp>
      <p:sp>
        <p:nvSpPr>
          <p:cNvPr id="4" name="TextBox 3">
            <a:extLst>
              <a:ext uri="{FF2B5EF4-FFF2-40B4-BE49-F238E27FC236}">
                <a16:creationId xmlns:a16="http://schemas.microsoft.com/office/drawing/2014/main" id="{62C0573C-C9E1-F941-8B2D-199281C51DF9}"/>
              </a:ext>
            </a:extLst>
          </p:cNvPr>
          <p:cNvSpPr txBox="1"/>
          <p:nvPr/>
        </p:nvSpPr>
        <p:spPr>
          <a:xfrm>
            <a:off x="364449" y="756786"/>
            <a:ext cx="3519969" cy="338554"/>
          </a:xfrm>
          <a:prstGeom prst="rect">
            <a:avLst/>
          </a:prstGeom>
          <a:noFill/>
        </p:spPr>
        <p:txBody>
          <a:bodyPr wrap="square" rtlCol="0">
            <a:spAutoFit/>
          </a:bodyPr>
          <a:lstStyle/>
          <a:p>
            <a:r>
              <a:rPr lang="en-US" sz="1600" b="1" u="sng" dirty="0">
                <a:latin typeface="+mn-lt"/>
              </a:rPr>
              <a:t>Cisco AnyConnect</a:t>
            </a:r>
          </a:p>
        </p:txBody>
      </p:sp>
      <p:sp>
        <p:nvSpPr>
          <p:cNvPr id="5" name="TextBox 4">
            <a:extLst>
              <a:ext uri="{FF2B5EF4-FFF2-40B4-BE49-F238E27FC236}">
                <a16:creationId xmlns:a16="http://schemas.microsoft.com/office/drawing/2014/main" id="{7E6613B6-4AF3-C64E-8792-F62F73441DE4}"/>
              </a:ext>
            </a:extLst>
          </p:cNvPr>
          <p:cNvSpPr txBox="1"/>
          <p:nvPr/>
        </p:nvSpPr>
        <p:spPr>
          <a:xfrm>
            <a:off x="364449" y="1095340"/>
            <a:ext cx="10508974" cy="3754874"/>
          </a:xfrm>
          <a:prstGeom prst="rect">
            <a:avLst/>
          </a:prstGeom>
          <a:noFill/>
        </p:spPr>
        <p:txBody>
          <a:bodyPr wrap="square" rtlCol="0">
            <a:spAutoFit/>
          </a:bodyPr>
          <a:lstStyle/>
          <a:p>
            <a:pPr algn="just"/>
            <a:r>
              <a:rPr lang="en-US" sz="1400" dirty="0">
                <a:latin typeface="+mn-lt"/>
              </a:rPr>
              <a:t>If </a:t>
            </a:r>
            <a:r>
              <a:rPr lang="en-US" sz="1400" b="1" dirty="0">
                <a:latin typeface="+mn-lt"/>
              </a:rPr>
              <a:t>Cisco AnyConnect</a:t>
            </a:r>
            <a:r>
              <a:rPr lang="en-US" sz="1400" dirty="0">
                <a:latin typeface="+mn-lt"/>
              </a:rPr>
              <a:t> gives an error “ Login Failed”, then try the following steps:</a:t>
            </a:r>
          </a:p>
          <a:p>
            <a:pPr algn="just"/>
            <a:endParaRPr lang="en-US" sz="1400" dirty="0">
              <a:latin typeface="+mn-lt"/>
            </a:endParaRPr>
          </a:p>
          <a:p>
            <a:pPr marL="400050" indent="-400050" algn="just">
              <a:buFont typeface="Arial" charset="0"/>
              <a:buChar char="•"/>
            </a:pPr>
            <a:r>
              <a:rPr lang="en-US" sz="1400" dirty="0">
                <a:latin typeface="+mn-lt"/>
              </a:rPr>
              <a:t>First Validate the VPN token by going to </a:t>
            </a:r>
            <a:r>
              <a:rPr lang="en-US" sz="1400" dirty="0" err="1">
                <a:latin typeface="+mn-lt"/>
              </a:rPr>
              <a:t>estore</a:t>
            </a:r>
            <a:r>
              <a:rPr lang="en-US" sz="1400" dirty="0">
                <a:latin typeface="+mn-lt"/>
              </a:rPr>
              <a:t> and order “ Validate Token “. If it’s successful, then there</a:t>
            </a:r>
          </a:p>
          <a:p>
            <a:pPr algn="just"/>
            <a:r>
              <a:rPr lang="en-US" sz="1400" dirty="0">
                <a:latin typeface="+mn-lt"/>
              </a:rPr>
              <a:t>is an issue with Cisco Anyconnect; else you will have to rekey the Softoken II or Reactivate MobilePASS.</a:t>
            </a:r>
          </a:p>
          <a:p>
            <a:pPr marL="400050" indent="-400050" algn="just">
              <a:buFont typeface="Arial" charset="0"/>
              <a:buChar char="•"/>
            </a:pPr>
            <a:r>
              <a:rPr lang="en-US" sz="1400" dirty="0">
                <a:latin typeface="+mn-lt"/>
              </a:rPr>
              <a:t>If it’s an issue with Cisco AnyConnect, then uninstall it by running the Uninstaller from </a:t>
            </a:r>
          </a:p>
          <a:p>
            <a:pPr algn="just"/>
            <a:r>
              <a:rPr lang="en-US" sz="1400" dirty="0">
                <a:latin typeface="+mn-lt"/>
              </a:rPr>
              <a:t>/Applications/Cisco/Uninstall </a:t>
            </a:r>
            <a:r>
              <a:rPr lang="en-US" sz="1400" dirty="0" err="1">
                <a:latin typeface="+mn-lt"/>
              </a:rPr>
              <a:t>AnyConnect.app</a:t>
            </a:r>
            <a:r>
              <a:rPr lang="en-US" sz="1400" dirty="0">
                <a:latin typeface="+mn-lt"/>
              </a:rPr>
              <a:t>. Also make sure that you have run the Uninstall AnyConnect </a:t>
            </a:r>
          </a:p>
          <a:p>
            <a:pPr algn="just"/>
            <a:r>
              <a:rPr lang="en-US" sz="1400" dirty="0" err="1">
                <a:latin typeface="+mn-lt"/>
              </a:rPr>
              <a:t>DART.app</a:t>
            </a:r>
            <a:r>
              <a:rPr lang="en-US" sz="1400" dirty="0">
                <a:latin typeface="+mn-lt"/>
              </a:rPr>
              <a:t> to remove the DART application.</a:t>
            </a:r>
          </a:p>
          <a:p>
            <a:pPr marL="400050" indent="-400050" algn="just">
              <a:buFont typeface="Arial" charset="0"/>
              <a:buChar char="•"/>
            </a:pPr>
            <a:r>
              <a:rPr lang="en-US" sz="1400" dirty="0">
                <a:latin typeface="+mn-lt"/>
              </a:rPr>
              <a:t>Restart the Mac and reinstall Cisco Anyconnect from </a:t>
            </a:r>
            <a:r>
              <a:rPr lang="en-US" sz="1400" dirty="0" err="1">
                <a:latin typeface="+mn-lt"/>
              </a:rPr>
              <a:t>estore</a:t>
            </a:r>
            <a:r>
              <a:rPr lang="en-US" sz="1400" dirty="0">
                <a:latin typeface="+mn-lt"/>
              </a:rPr>
              <a:t>.</a:t>
            </a:r>
          </a:p>
          <a:p>
            <a:pPr marL="400050" indent="-400050" algn="just">
              <a:buFont typeface="Arial" charset="0"/>
              <a:buChar char="•"/>
            </a:pPr>
            <a:r>
              <a:rPr lang="en-US" sz="1400" dirty="0">
                <a:latin typeface="+mn-lt"/>
              </a:rPr>
              <a:t>Try to establish VPN through Cisco AnyConnect. If it gives the same error again or another error, </a:t>
            </a:r>
          </a:p>
          <a:p>
            <a:pPr algn="just"/>
            <a:r>
              <a:rPr lang="en-US" sz="1400" dirty="0">
                <a:latin typeface="+mn-lt"/>
              </a:rPr>
              <a:t>“</a:t>
            </a:r>
            <a:r>
              <a:rPr lang="en-US" sz="1400" dirty="0" err="1">
                <a:latin typeface="+mn-lt"/>
              </a:rPr>
              <a:t>anyconnect</a:t>
            </a:r>
            <a:r>
              <a:rPr lang="en-US" sz="1400" dirty="0">
                <a:latin typeface="+mn-lt"/>
              </a:rPr>
              <a:t> was not able to establish a connection to the specified secure gateway”, </a:t>
            </a:r>
          </a:p>
          <a:p>
            <a:pPr algn="just"/>
            <a:r>
              <a:rPr lang="en-US" sz="1400" dirty="0">
                <a:latin typeface="+mn-lt"/>
              </a:rPr>
              <a:t>then run the following commands on Terminal App.</a:t>
            </a:r>
          </a:p>
          <a:p>
            <a:pPr algn="just"/>
            <a:endParaRPr lang="en-US" sz="1400" dirty="0">
              <a:latin typeface="+mn-lt"/>
            </a:endParaRPr>
          </a:p>
          <a:p>
            <a:pPr lvl="1"/>
            <a:r>
              <a:rPr lang="en-US" sz="1400" i="1" dirty="0">
                <a:latin typeface="+mn-lt"/>
              </a:rPr>
              <a:t>cd /Private/</a:t>
            </a:r>
          </a:p>
          <a:p>
            <a:pPr lvl="1"/>
            <a:r>
              <a:rPr lang="en-US" sz="1400" i="1" dirty="0" err="1">
                <a:latin typeface="+mn-lt"/>
              </a:rPr>
              <a:t>Sudo</a:t>
            </a:r>
            <a:r>
              <a:rPr lang="en-US" sz="1400" i="1" dirty="0">
                <a:latin typeface="+mn-lt"/>
              </a:rPr>
              <a:t> </a:t>
            </a:r>
            <a:r>
              <a:rPr lang="en-US" sz="1400" i="1" dirty="0" err="1">
                <a:latin typeface="+mn-lt"/>
              </a:rPr>
              <a:t>chmod</a:t>
            </a:r>
            <a:r>
              <a:rPr lang="en-US" sz="1400" i="1" dirty="0">
                <a:latin typeface="+mn-lt"/>
              </a:rPr>
              <a:t> 777 ./</a:t>
            </a:r>
            <a:r>
              <a:rPr lang="en-US" sz="1400" i="1" dirty="0" err="1">
                <a:latin typeface="+mn-lt"/>
              </a:rPr>
              <a:t>tmp</a:t>
            </a:r>
            <a:r>
              <a:rPr lang="en-US" sz="1400" i="1" dirty="0">
                <a:latin typeface="+mn-lt"/>
              </a:rPr>
              <a:t>/</a:t>
            </a:r>
          </a:p>
          <a:p>
            <a:pPr algn="just"/>
            <a:endParaRPr lang="en-US" sz="1400" i="1" dirty="0">
              <a:latin typeface="+mn-lt"/>
            </a:endParaRPr>
          </a:p>
          <a:p>
            <a:pPr marL="285750" indent="-285750" algn="just">
              <a:buFont typeface="Arial" charset="0"/>
              <a:buChar char="•"/>
            </a:pPr>
            <a:r>
              <a:rPr lang="en-US" sz="1400" dirty="0">
                <a:latin typeface="+mn-lt"/>
              </a:rPr>
              <a:t>Now try again to establish VPN. If the issue still persists, try with different Gateway like San Jos - SSL</a:t>
            </a:r>
          </a:p>
          <a:p>
            <a:pPr marL="285750" indent="-285750" algn="just">
              <a:buFont typeface="Arial" charset="0"/>
              <a:buChar char="•"/>
            </a:pPr>
            <a:r>
              <a:rPr lang="en-US" sz="1400" dirty="0">
                <a:latin typeface="+mn-lt"/>
              </a:rPr>
              <a:t>If the issue still persists, then escalate the case to AnyConnect Application support Team.</a:t>
            </a:r>
          </a:p>
        </p:txBody>
      </p:sp>
    </p:spTree>
    <p:extLst>
      <p:ext uri="{BB962C8B-B14F-4D97-AF65-F5344CB8AC3E}">
        <p14:creationId xmlns:p14="http://schemas.microsoft.com/office/powerpoint/2010/main" val="77952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6598A8B-1E49-AF41-BAD3-AD20C92CDB8A}"/>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solidFill>
              </a:rPr>
              <a:t>Mac OS X Supported Application Troubleshooting</a:t>
            </a:r>
          </a:p>
        </p:txBody>
      </p:sp>
      <p:sp>
        <p:nvSpPr>
          <p:cNvPr id="4" name="TextBox 3">
            <a:extLst>
              <a:ext uri="{FF2B5EF4-FFF2-40B4-BE49-F238E27FC236}">
                <a16:creationId xmlns:a16="http://schemas.microsoft.com/office/drawing/2014/main" id="{A3453698-2197-F849-8BB1-8673356B9FBF}"/>
              </a:ext>
            </a:extLst>
          </p:cNvPr>
          <p:cNvSpPr txBox="1"/>
          <p:nvPr/>
        </p:nvSpPr>
        <p:spPr>
          <a:xfrm>
            <a:off x="455017" y="756786"/>
            <a:ext cx="3180262" cy="338554"/>
          </a:xfrm>
          <a:prstGeom prst="rect">
            <a:avLst/>
          </a:prstGeom>
          <a:noFill/>
        </p:spPr>
        <p:txBody>
          <a:bodyPr wrap="square" rtlCol="0">
            <a:spAutoFit/>
          </a:bodyPr>
          <a:lstStyle/>
          <a:p>
            <a:r>
              <a:rPr lang="en-US" sz="1600" b="1" u="sng" dirty="0">
                <a:latin typeface="+mn-lt"/>
              </a:rPr>
              <a:t>Cisco AnyConnect</a:t>
            </a:r>
          </a:p>
        </p:txBody>
      </p:sp>
      <p:sp>
        <p:nvSpPr>
          <p:cNvPr id="5" name="TextBox 4">
            <a:extLst>
              <a:ext uri="{FF2B5EF4-FFF2-40B4-BE49-F238E27FC236}">
                <a16:creationId xmlns:a16="http://schemas.microsoft.com/office/drawing/2014/main" id="{9B268025-B9E4-2446-ABE6-A57D0B4119E5}"/>
              </a:ext>
            </a:extLst>
          </p:cNvPr>
          <p:cNvSpPr txBox="1"/>
          <p:nvPr/>
        </p:nvSpPr>
        <p:spPr>
          <a:xfrm>
            <a:off x="455017" y="1148342"/>
            <a:ext cx="10508974" cy="1169551"/>
          </a:xfrm>
          <a:prstGeom prst="rect">
            <a:avLst/>
          </a:prstGeom>
          <a:noFill/>
        </p:spPr>
        <p:txBody>
          <a:bodyPr wrap="square" rtlCol="0">
            <a:spAutoFit/>
          </a:bodyPr>
          <a:lstStyle/>
          <a:p>
            <a:pPr algn="just"/>
            <a:r>
              <a:rPr lang="en-US" sz="1400" dirty="0">
                <a:latin typeface="+mn-lt"/>
              </a:rPr>
              <a:t>If </a:t>
            </a:r>
            <a:r>
              <a:rPr lang="en-US" sz="1400" b="1" dirty="0">
                <a:latin typeface="+mn-lt"/>
              </a:rPr>
              <a:t>Cisco AnyConnect </a:t>
            </a:r>
            <a:r>
              <a:rPr lang="en-US" sz="1400" dirty="0">
                <a:latin typeface="+mn-lt"/>
              </a:rPr>
              <a:t>gives an error “ Login Denied. Your environment does not meet the access </a:t>
            </a:r>
          </a:p>
          <a:p>
            <a:pPr algn="just"/>
            <a:r>
              <a:rPr lang="en-US" sz="1400" dirty="0">
                <a:latin typeface="+mn-lt"/>
              </a:rPr>
              <a:t>criteria defined by your administrator ”, then try the following steps:</a:t>
            </a:r>
          </a:p>
          <a:p>
            <a:pPr algn="just"/>
            <a:endParaRPr lang="en-US" sz="1400" dirty="0">
              <a:latin typeface="+mn-lt"/>
            </a:endParaRPr>
          </a:p>
          <a:p>
            <a:pPr marL="285750" indent="-285750" algn="just">
              <a:buFont typeface="Arial" charset="0"/>
              <a:buChar char="•"/>
            </a:pPr>
            <a:r>
              <a:rPr lang="en-US" sz="1400" dirty="0">
                <a:latin typeface="+mn-lt"/>
              </a:rPr>
              <a:t>Quit </a:t>
            </a:r>
            <a:r>
              <a:rPr lang="en-US" sz="1400" b="1" dirty="0">
                <a:latin typeface="+mn-lt"/>
              </a:rPr>
              <a:t>Cisco AnyConnect </a:t>
            </a:r>
            <a:r>
              <a:rPr lang="en-US" sz="1400" dirty="0">
                <a:latin typeface="+mn-lt"/>
              </a:rPr>
              <a:t>Application and Launch </a:t>
            </a:r>
            <a:r>
              <a:rPr lang="en-US" sz="1400" b="1" dirty="0">
                <a:latin typeface="+mn-lt"/>
              </a:rPr>
              <a:t>Keychain Access.</a:t>
            </a:r>
          </a:p>
          <a:p>
            <a:pPr marL="285750" lvl="1" indent="-285750" algn="just">
              <a:buFont typeface="Arial" charset="0"/>
              <a:buChar char="•"/>
            </a:pPr>
            <a:r>
              <a:rPr lang="en-US" sz="1400" dirty="0">
                <a:latin typeface="+mn-lt"/>
              </a:rPr>
              <a:t>From the left sidebar select ‘</a:t>
            </a:r>
            <a:r>
              <a:rPr lang="en-US" sz="1400" b="1" dirty="0">
                <a:latin typeface="+mn-lt"/>
              </a:rPr>
              <a:t>login</a:t>
            </a:r>
            <a:r>
              <a:rPr lang="en-US" sz="1400" dirty="0">
                <a:latin typeface="+mn-lt"/>
              </a:rPr>
              <a:t>’ under ‘Keychain’ and ‘</a:t>
            </a:r>
            <a:r>
              <a:rPr lang="en-US" sz="1400" b="1" dirty="0">
                <a:latin typeface="+mn-lt"/>
              </a:rPr>
              <a:t>All Items</a:t>
            </a:r>
            <a:r>
              <a:rPr lang="en-US" sz="1400" dirty="0">
                <a:latin typeface="+mn-lt"/>
              </a:rPr>
              <a:t>’ under ‘Category’.</a:t>
            </a:r>
          </a:p>
        </p:txBody>
      </p:sp>
      <p:pic>
        <p:nvPicPr>
          <p:cNvPr id="6" name="Picture 5">
            <a:extLst>
              <a:ext uri="{FF2B5EF4-FFF2-40B4-BE49-F238E27FC236}">
                <a16:creationId xmlns:a16="http://schemas.microsoft.com/office/drawing/2014/main" id="{F3AD4518-73C6-7B46-9B73-718E6647F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17" y="2471538"/>
            <a:ext cx="8090672" cy="1603227"/>
          </a:xfrm>
          <a:prstGeom prst="rect">
            <a:avLst/>
          </a:prstGeom>
        </p:spPr>
      </p:pic>
      <p:sp>
        <p:nvSpPr>
          <p:cNvPr id="7" name="TextBox 6">
            <a:extLst>
              <a:ext uri="{FF2B5EF4-FFF2-40B4-BE49-F238E27FC236}">
                <a16:creationId xmlns:a16="http://schemas.microsoft.com/office/drawing/2014/main" id="{CD126E86-C209-1C4C-9493-24C5A963AEEE}"/>
              </a:ext>
            </a:extLst>
          </p:cNvPr>
          <p:cNvSpPr txBox="1"/>
          <p:nvPr/>
        </p:nvSpPr>
        <p:spPr>
          <a:xfrm>
            <a:off x="455017" y="4228410"/>
            <a:ext cx="10508974" cy="738664"/>
          </a:xfrm>
          <a:prstGeom prst="rect">
            <a:avLst/>
          </a:prstGeom>
          <a:noFill/>
        </p:spPr>
        <p:txBody>
          <a:bodyPr wrap="square" rtlCol="0">
            <a:spAutoFit/>
          </a:bodyPr>
          <a:lstStyle/>
          <a:p>
            <a:pPr marL="285750" indent="-285750" algn="just">
              <a:buFont typeface="Arial" charset="0"/>
              <a:buChar char="•"/>
            </a:pPr>
            <a:r>
              <a:rPr lang="en-US" sz="1400" dirty="0">
                <a:latin typeface="+mn-lt"/>
              </a:rPr>
              <a:t>Delete all these </a:t>
            </a:r>
            <a:r>
              <a:rPr lang="en-US" sz="1400" b="1" dirty="0">
                <a:latin typeface="+mn-lt"/>
              </a:rPr>
              <a:t>duplicate</a:t>
            </a:r>
            <a:r>
              <a:rPr lang="en-US" sz="1400" dirty="0">
                <a:latin typeface="+mn-lt"/>
              </a:rPr>
              <a:t> certificate entries with ”Apple ID </a:t>
            </a:r>
            <a:r>
              <a:rPr lang="en-US" sz="1400" dirty="0">
                <a:latin typeface="+mn-lt"/>
                <a:hlinkClick r:id="rId4"/>
              </a:rPr>
              <a:t>xxxx@cisco.com</a:t>
            </a:r>
            <a:r>
              <a:rPr lang="en-US" sz="1400" dirty="0">
                <a:latin typeface="+mn-lt"/>
              </a:rPr>
              <a:t> key” and </a:t>
            </a:r>
          </a:p>
          <a:p>
            <a:pPr algn="just"/>
            <a:r>
              <a:rPr lang="en-US" sz="1400" dirty="0">
                <a:latin typeface="+mn-lt"/>
              </a:rPr>
              <a:t>“com.apple.idms.</a:t>
            </a:r>
            <a:r>
              <a:rPr lang="en-US" sz="1400" dirty="0" err="1">
                <a:latin typeface="+mn-lt"/>
              </a:rPr>
              <a:t>ap</a:t>
            </a:r>
            <a:r>
              <a:rPr lang="en-US" sz="1400" dirty="0">
                <a:latin typeface="+mn-lt"/>
              </a:rPr>
              <a:t>..</a:t>
            </a:r>
            <a:r>
              <a:rPr lang="en-US" sz="1400" dirty="0" err="1">
                <a:latin typeface="+mn-lt"/>
              </a:rPr>
              <a:t>xxxx</a:t>
            </a:r>
            <a:r>
              <a:rPr lang="en-US" sz="1400" dirty="0">
                <a:latin typeface="+mn-lt"/>
              </a:rPr>
              <a:t>” and be sure not to remove anything else except these duplicate entries. </a:t>
            </a:r>
          </a:p>
          <a:p>
            <a:pPr marL="285750" indent="-285750" algn="just">
              <a:buFont typeface="Arial" charset="0"/>
              <a:buChar char="•"/>
            </a:pPr>
            <a:r>
              <a:rPr lang="en-US" sz="1400" dirty="0">
                <a:latin typeface="+mn-lt"/>
              </a:rPr>
              <a:t>Restart the Mac and then try to connect to VPN.</a:t>
            </a:r>
          </a:p>
        </p:txBody>
      </p:sp>
    </p:spTree>
    <p:extLst>
      <p:ext uri="{BB962C8B-B14F-4D97-AF65-F5344CB8AC3E}">
        <p14:creationId xmlns:p14="http://schemas.microsoft.com/office/powerpoint/2010/main" val="25510977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17CB2F6-9811-FF47-8C41-4899DDE70119}"/>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solidFill>
              </a:rPr>
              <a:t>Mac OS X Supported Application Troubleshooting</a:t>
            </a:r>
          </a:p>
        </p:txBody>
      </p:sp>
      <p:sp>
        <p:nvSpPr>
          <p:cNvPr id="4" name="TextBox 3">
            <a:extLst>
              <a:ext uri="{FF2B5EF4-FFF2-40B4-BE49-F238E27FC236}">
                <a16:creationId xmlns:a16="http://schemas.microsoft.com/office/drawing/2014/main" id="{FBD79CD5-5851-374F-99CB-AB52E8F5D11B}"/>
              </a:ext>
            </a:extLst>
          </p:cNvPr>
          <p:cNvSpPr txBox="1"/>
          <p:nvPr/>
        </p:nvSpPr>
        <p:spPr>
          <a:xfrm>
            <a:off x="455017" y="756786"/>
            <a:ext cx="2200274" cy="338554"/>
          </a:xfrm>
          <a:prstGeom prst="rect">
            <a:avLst/>
          </a:prstGeom>
          <a:noFill/>
        </p:spPr>
        <p:txBody>
          <a:bodyPr wrap="square" rtlCol="0">
            <a:spAutoFit/>
          </a:bodyPr>
          <a:lstStyle/>
          <a:p>
            <a:r>
              <a:rPr lang="en-US" sz="1600" b="1" u="sng" dirty="0" err="1">
                <a:latin typeface="+mn-lt"/>
              </a:rPr>
              <a:t>SofToken</a:t>
            </a:r>
            <a:r>
              <a:rPr lang="en-US" sz="1600" b="1" u="sng" dirty="0">
                <a:latin typeface="+mn-lt"/>
              </a:rPr>
              <a:t> II</a:t>
            </a:r>
          </a:p>
        </p:txBody>
      </p:sp>
      <p:sp>
        <p:nvSpPr>
          <p:cNvPr id="5" name="TextBox 4">
            <a:extLst>
              <a:ext uri="{FF2B5EF4-FFF2-40B4-BE49-F238E27FC236}">
                <a16:creationId xmlns:a16="http://schemas.microsoft.com/office/drawing/2014/main" id="{59062900-8FC4-194D-9936-48D69DBE88BE}"/>
              </a:ext>
            </a:extLst>
          </p:cNvPr>
          <p:cNvSpPr txBox="1"/>
          <p:nvPr/>
        </p:nvSpPr>
        <p:spPr>
          <a:xfrm>
            <a:off x="455017" y="1148342"/>
            <a:ext cx="10370936" cy="2677656"/>
          </a:xfrm>
          <a:prstGeom prst="rect">
            <a:avLst/>
          </a:prstGeom>
          <a:noFill/>
        </p:spPr>
        <p:txBody>
          <a:bodyPr wrap="square" rtlCol="0">
            <a:spAutoFit/>
          </a:bodyPr>
          <a:lstStyle/>
          <a:p>
            <a:pPr algn="just"/>
            <a:r>
              <a:rPr lang="en-US" sz="1400" dirty="0">
                <a:latin typeface="+mn-lt"/>
              </a:rPr>
              <a:t>If </a:t>
            </a:r>
            <a:r>
              <a:rPr lang="en-US" sz="1400" b="1" dirty="0">
                <a:latin typeface="+mn-lt"/>
              </a:rPr>
              <a:t>Softoken II </a:t>
            </a:r>
            <a:r>
              <a:rPr lang="en-US" sz="1400" dirty="0">
                <a:latin typeface="+mn-lt"/>
              </a:rPr>
              <a:t>doesn’t initialize (Error 507) or the PIN change pop-up window doesn’t appear, then try the </a:t>
            </a:r>
          </a:p>
          <a:p>
            <a:pPr algn="just"/>
            <a:r>
              <a:rPr lang="en-US" sz="1400" dirty="0">
                <a:latin typeface="+mn-lt"/>
              </a:rPr>
              <a:t>following steps:</a:t>
            </a:r>
          </a:p>
          <a:p>
            <a:pPr algn="just"/>
            <a:endParaRPr lang="en-US" sz="1400" dirty="0">
              <a:latin typeface="+mn-lt"/>
            </a:endParaRPr>
          </a:p>
          <a:p>
            <a:pPr marL="285750" indent="-285750" algn="just">
              <a:buFont typeface="Arial" charset="0"/>
              <a:buChar char="•"/>
            </a:pPr>
            <a:r>
              <a:rPr lang="en-US" sz="1400" dirty="0">
                <a:latin typeface="+mn-lt"/>
              </a:rPr>
              <a:t>Launch Xquartz Application and update it to the latest version and restart the Mac</a:t>
            </a:r>
          </a:p>
          <a:p>
            <a:pPr marL="285750" indent="-285750" algn="just">
              <a:buFont typeface="Arial" charset="0"/>
              <a:buChar char="•"/>
            </a:pPr>
            <a:r>
              <a:rPr lang="en-US" sz="1400" dirty="0">
                <a:latin typeface="+mn-lt"/>
              </a:rPr>
              <a:t>If the issue still persists, then uninstall and reinstall Xquartz Application.</a:t>
            </a:r>
          </a:p>
          <a:p>
            <a:pPr marL="285750" indent="-285750" algn="just">
              <a:buFont typeface="Arial" charset="0"/>
              <a:buChar char="•"/>
            </a:pPr>
            <a:r>
              <a:rPr lang="en-US" sz="1400" dirty="0">
                <a:latin typeface="+mn-lt"/>
              </a:rPr>
              <a:t>If still the Softoken II doesn’t initialize, then uninstall Softoken II by deleting it from </a:t>
            </a:r>
          </a:p>
          <a:p>
            <a:pPr algn="just"/>
            <a:r>
              <a:rPr lang="en-US" sz="1400" dirty="0">
                <a:latin typeface="+mn-lt"/>
              </a:rPr>
              <a:t>	/Applications/Softoken II</a:t>
            </a:r>
          </a:p>
          <a:p>
            <a:pPr algn="just"/>
            <a:r>
              <a:rPr lang="en-US" sz="1400" dirty="0">
                <a:latin typeface="+mn-lt"/>
              </a:rPr>
              <a:t>	~/Library/Application Support/Softoken II</a:t>
            </a:r>
          </a:p>
          <a:p>
            <a:pPr algn="just"/>
            <a:r>
              <a:rPr lang="en-US" sz="1400" dirty="0">
                <a:latin typeface="+mn-lt"/>
              </a:rPr>
              <a:t>	~/Library/Preferences/com.cisco.it.softoken2.plist</a:t>
            </a:r>
          </a:p>
          <a:p>
            <a:pPr marL="285750" indent="-285750" algn="just">
              <a:buFont typeface="Arial" charset="0"/>
              <a:buChar char="•"/>
            </a:pPr>
            <a:r>
              <a:rPr lang="en-US" sz="1400" dirty="0">
                <a:latin typeface="+mn-lt"/>
              </a:rPr>
              <a:t>Restart the Mac and reinstall Softoken II and try to reinitialize it</a:t>
            </a:r>
          </a:p>
          <a:p>
            <a:pPr marL="285750" indent="-285750" algn="just">
              <a:buFont typeface="Arial" charset="0"/>
              <a:buChar char="•"/>
            </a:pPr>
            <a:r>
              <a:rPr lang="en-US" sz="1400" dirty="0">
                <a:latin typeface="+mn-lt"/>
              </a:rPr>
              <a:t>If it fails again, then it’s recommended to migrate to MobilePASS by going to </a:t>
            </a:r>
            <a:r>
              <a:rPr lang="en-US" sz="1400" dirty="0" err="1">
                <a:latin typeface="+mn-lt"/>
              </a:rPr>
              <a:t>estore</a:t>
            </a:r>
            <a:r>
              <a:rPr lang="en-US" sz="1400" dirty="0">
                <a:latin typeface="+mn-lt"/>
              </a:rPr>
              <a:t> and order </a:t>
            </a:r>
          </a:p>
          <a:p>
            <a:pPr algn="just"/>
            <a:r>
              <a:rPr lang="en-US" sz="1400" dirty="0">
                <a:latin typeface="+mn-lt"/>
              </a:rPr>
              <a:t>“ Convert Token “. You can download MobilePASS from Mac App store.</a:t>
            </a:r>
          </a:p>
        </p:txBody>
      </p:sp>
    </p:spTree>
    <p:extLst>
      <p:ext uri="{BB962C8B-B14F-4D97-AF65-F5344CB8AC3E}">
        <p14:creationId xmlns:p14="http://schemas.microsoft.com/office/powerpoint/2010/main" val="2189612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E6DC621-6341-C34C-946D-445FF48BE579}"/>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solidFill>
              </a:rPr>
              <a:t>Mac OS X Supported Application Troubleshooting</a:t>
            </a:r>
          </a:p>
        </p:txBody>
      </p:sp>
      <p:sp>
        <p:nvSpPr>
          <p:cNvPr id="4" name="TextBox 3">
            <a:extLst>
              <a:ext uri="{FF2B5EF4-FFF2-40B4-BE49-F238E27FC236}">
                <a16:creationId xmlns:a16="http://schemas.microsoft.com/office/drawing/2014/main" id="{3D02C7F7-B0D4-D24A-95C4-F3711D9254FE}"/>
              </a:ext>
            </a:extLst>
          </p:cNvPr>
          <p:cNvSpPr txBox="1"/>
          <p:nvPr/>
        </p:nvSpPr>
        <p:spPr>
          <a:xfrm>
            <a:off x="0" y="829241"/>
            <a:ext cx="5333595" cy="338554"/>
          </a:xfrm>
          <a:prstGeom prst="rect">
            <a:avLst/>
          </a:prstGeom>
          <a:noFill/>
        </p:spPr>
        <p:txBody>
          <a:bodyPr wrap="square" rtlCol="0">
            <a:spAutoFit/>
          </a:bodyPr>
          <a:lstStyle/>
          <a:p>
            <a:pPr lvl="1"/>
            <a:r>
              <a:rPr lang="en-US" sz="1600" b="1" u="sng" dirty="0">
                <a:latin typeface="+mn-lt"/>
              </a:rPr>
              <a:t>Cisco Jabber (Voice Services)</a:t>
            </a:r>
          </a:p>
        </p:txBody>
      </p:sp>
      <p:sp>
        <p:nvSpPr>
          <p:cNvPr id="5" name="TextBox 4">
            <a:extLst>
              <a:ext uri="{FF2B5EF4-FFF2-40B4-BE49-F238E27FC236}">
                <a16:creationId xmlns:a16="http://schemas.microsoft.com/office/drawing/2014/main" id="{6D5E9549-B323-4344-A611-0C3A81ABAB7A}"/>
              </a:ext>
            </a:extLst>
          </p:cNvPr>
          <p:cNvSpPr txBox="1"/>
          <p:nvPr/>
        </p:nvSpPr>
        <p:spPr>
          <a:xfrm>
            <a:off x="455017" y="1167795"/>
            <a:ext cx="10632536" cy="3539430"/>
          </a:xfrm>
          <a:prstGeom prst="rect">
            <a:avLst/>
          </a:prstGeom>
          <a:noFill/>
        </p:spPr>
        <p:txBody>
          <a:bodyPr wrap="square" rtlCol="0">
            <a:spAutoFit/>
          </a:bodyPr>
          <a:lstStyle/>
          <a:p>
            <a:pPr marL="285750" indent="-285750" algn="just">
              <a:buFont typeface="Wingdings" charset="2"/>
              <a:buChar char="Ø"/>
            </a:pPr>
            <a:r>
              <a:rPr lang="en-US" sz="1400" dirty="0">
                <a:latin typeface="+mn-lt"/>
              </a:rPr>
              <a:t>If the Phone services or Voicemail doesn’t work on Jabber, even though the Instant Messaging is fine, </a:t>
            </a:r>
          </a:p>
          <a:p>
            <a:pPr algn="just"/>
            <a:r>
              <a:rPr lang="en-US" sz="1400" dirty="0">
                <a:latin typeface="+mn-lt"/>
              </a:rPr>
              <a:t>then try the following steps:</a:t>
            </a:r>
          </a:p>
          <a:p>
            <a:pPr marL="627063" indent="-349250" algn="just">
              <a:buFont typeface="Arial" charset="0"/>
              <a:buChar char="•"/>
            </a:pPr>
            <a:r>
              <a:rPr lang="en-US" sz="1400" dirty="0">
                <a:latin typeface="+mn-lt"/>
              </a:rPr>
              <a:t>Log Out from Cisco Jabber and Reset Jabber.</a:t>
            </a:r>
          </a:p>
          <a:p>
            <a:pPr marL="627063" indent="-349250" algn="just">
              <a:buFont typeface="Arial" charset="0"/>
              <a:buChar char="•"/>
            </a:pPr>
            <a:r>
              <a:rPr lang="en-US" sz="1400" dirty="0">
                <a:latin typeface="+mn-lt"/>
              </a:rPr>
              <a:t>Delete the following folders: ~/Library/Logs/Jabber and ~/Library/Application Support/Cisco</a:t>
            </a:r>
          </a:p>
          <a:p>
            <a:pPr marL="627063" indent="-349250" algn="just">
              <a:buFont typeface="Arial" charset="0"/>
              <a:buChar char="•"/>
            </a:pPr>
            <a:r>
              <a:rPr lang="en-US" sz="1400" dirty="0">
                <a:latin typeface="+mn-lt"/>
              </a:rPr>
              <a:t>Login to </a:t>
            </a:r>
            <a:r>
              <a:rPr lang="en-US" sz="1400" dirty="0" err="1">
                <a:latin typeface="+mn-lt"/>
              </a:rPr>
              <a:t>phone.cisco.com</a:t>
            </a:r>
            <a:r>
              <a:rPr lang="en-US" sz="1400" dirty="0">
                <a:latin typeface="+mn-lt"/>
              </a:rPr>
              <a:t> or </a:t>
            </a:r>
            <a:r>
              <a:rPr lang="en-US" sz="1400" dirty="0" err="1">
                <a:latin typeface="+mn-lt"/>
              </a:rPr>
              <a:t>voicemail.cisco.com</a:t>
            </a:r>
            <a:r>
              <a:rPr lang="en-US" sz="1400" dirty="0">
                <a:latin typeface="+mn-lt"/>
              </a:rPr>
              <a:t> using CEC ID and password. On the pop-up </a:t>
            </a:r>
          </a:p>
          <a:p>
            <a:pPr marL="627063" indent="-349250" algn="just">
              <a:buFont typeface="Arial" charset="0"/>
              <a:buChar char="•"/>
            </a:pPr>
            <a:r>
              <a:rPr lang="en-US" sz="1400" dirty="0">
                <a:latin typeface="+mn-lt"/>
              </a:rPr>
              <a:t>window, reenter the CEC credentials.</a:t>
            </a:r>
          </a:p>
          <a:p>
            <a:pPr marL="277813" algn="just"/>
            <a:r>
              <a:rPr lang="en-US" sz="1400" b="1" dirty="0">
                <a:latin typeface="+mn-lt"/>
              </a:rPr>
              <a:t>NOTE: </a:t>
            </a:r>
            <a:r>
              <a:rPr lang="en-US" sz="1400" dirty="0">
                <a:latin typeface="+mn-lt"/>
              </a:rPr>
              <a:t>Make sure that the Pop-up blocker is disabled on the browser before accessing the sites.</a:t>
            </a:r>
          </a:p>
          <a:p>
            <a:pPr marL="563563" indent="-285750" algn="just">
              <a:buFont typeface="Arial" charset="0"/>
              <a:buChar char="•"/>
            </a:pPr>
            <a:r>
              <a:rPr lang="en-US" sz="1400" dirty="0">
                <a:latin typeface="+mn-lt"/>
              </a:rPr>
              <a:t>Login to Cisco Jabber, then go to </a:t>
            </a:r>
            <a:r>
              <a:rPr lang="en-US" sz="1400" b="1" dirty="0">
                <a:latin typeface="+mn-lt"/>
              </a:rPr>
              <a:t>Preferences &lt; Accounts </a:t>
            </a:r>
            <a:r>
              <a:rPr lang="en-US" sz="1400" dirty="0">
                <a:latin typeface="+mn-lt"/>
              </a:rPr>
              <a:t>and reenter the CEC credentials for </a:t>
            </a:r>
          </a:p>
          <a:p>
            <a:pPr marL="277813" algn="just"/>
            <a:r>
              <a:rPr lang="en-US" sz="1400" dirty="0">
                <a:latin typeface="+mn-lt"/>
              </a:rPr>
              <a:t>Phone Services or Voicemail and click on </a:t>
            </a:r>
            <a:r>
              <a:rPr lang="en-US" sz="1400" b="1" dirty="0">
                <a:latin typeface="+mn-lt"/>
              </a:rPr>
              <a:t>Apply.</a:t>
            </a:r>
            <a:r>
              <a:rPr lang="en-US" sz="1400" dirty="0">
                <a:latin typeface="+mn-lt"/>
              </a:rPr>
              <a:t> This should bring the Phone Services or Voicemail in Active </a:t>
            </a:r>
          </a:p>
          <a:p>
            <a:pPr marL="277813" algn="just"/>
            <a:r>
              <a:rPr lang="en-US" sz="1400" dirty="0">
                <a:latin typeface="+mn-lt"/>
              </a:rPr>
              <a:t>State</a:t>
            </a:r>
          </a:p>
          <a:p>
            <a:pPr marL="563563" indent="-285750" algn="just">
              <a:buFont typeface="Arial" charset="0"/>
              <a:buChar char="•"/>
            </a:pPr>
            <a:r>
              <a:rPr lang="en-US" sz="1400" dirty="0">
                <a:latin typeface="+mn-lt"/>
              </a:rPr>
              <a:t>If the issue still persists, then uninstall </a:t>
            </a:r>
            <a:r>
              <a:rPr lang="en-US" sz="1400" b="1" dirty="0">
                <a:latin typeface="+mn-lt"/>
              </a:rPr>
              <a:t>Cisco Jabber </a:t>
            </a:r>
            <a:r>
              <a:rPr lang="en-US" sz="1400" dirty="0">
                <a:latin typeface="+mn-lt"/>
              </a:rPr>
              <a:t>by deleting it from </a:t>
            </a:r>
            <a:r>
              <a:rPr lang="en-US" sz="1400" b="1" dirty="0">
                <a:latin typeface="+mn-lt"/>
              </a:rPr>
              <a:t>/Applications</a:t>
            </a:r>
            <a:r>
              <a:rPr lang="en-US" sz="1400" dirty="0">
                <a:latin typeface="+mn-lt"/>
              </a:rPr>
              <a:t>/ and </a:t>
            </a:r>
          </a:p>
          <a:p>
            <a:pPr marL="277813" algn="just"/>
            <a:r>
              <a:rPr lang="en-US" sz="1400" b="1" dirty="0">
                <a:latin typeface="+mn-lt"/>
              </a:rPr>
              <a:t>/Library/Cisco/ </a:t>
            </a:r>
            <a:r>
              <a:rPr lang="en-US" sz="1400" dirty="0">
                <a:latin typeface="+mn-lt"/>
              </a:rPr>
              <a:t>and </a:t>
            </a:r>
            <a:r>
              <a:rPr lang="en-US" sz="1400" b="1" dirty="0">
                <a:latin typeface="+mn-lt"/>
              </a:rPr>
              <a:t>/Library/Messages/</a:t>
            </a:r>
            <a:r>
              <a:rPr lang="en-US" sz="1400" b="1" dirty="0" err="1">
                <a:latin typeface="+mn-lt"/>
              </a:rPr>
              <a:t>PlugIns</a:t>
            </a:r>
            <a:r>
              <a:rPr lang="en-US" sz="1400" b="1" dirty="0">
                <a:latin typeface="+mn-lt"/>
              </a:rPr>
              <a:t>/ </a:t>
            </a:r>
            <a:r>
              <a:rPr lang="en-US" sz="1400" dirty="0">
                <a:latin typeface="+mn-lt"/>
              </a:rPr>
              <a:t>and </a:t>
            </a:r>
            <a:r>
              <a:rPr lang="en-US" sz="1400" b="1" dirty="0">
                <a:latin typeface="+mn-lt"/>
              </a:rPr>
              <a:t>~/Library/Address Book Plug-Ins </a:t>
            </a:r>
            <a:r>
              <a:rPr lang="en-US" sz="1400" dirty="0">
                <a:latin typeface="+mn-lt"/>
              </a:rPr>
              <a:t>and </a:t>
            </a:r>
          </a:p>
          <a:p>
            <a:pPr marL="277813" algn="just"/>
            <a:r>
              <a:rPr lang="en-US" sz="1400" b="1" dirty="0">
                <a:latin typeface="+mn-lt"/>
              </a:rPr>
              <a:t>~/Library/Preferences </a:t>
            </a:r>
            <a:r>
              <a:rPr lang="en-US" sz="1400" dirty="0">
                <a:latin typeface="+mn-lt"/>
              </a:rPr>
              <a:t>and </a:t>
            </a:r>
            <a:r>
              <a:rPr lang="en-US" sz="1400" b="1" dirty="0">
                <a:latin typeface="+mn-lt"/>
              </a:rPr>
              <a:t>~/Library/Saved Application State </a:t>
            </a:r>
            <a:r>
              <a:rPr lang="en-US" sz="1400" dirty="0">
                <a:latin typeface="+mn-lt"/>
              </a:rPr>
              <a:t>and </a:t>
            </a:r>
            <a:r>
              <a:rPr lang="en-US" sz="1400" b="1" dirty="0">
                <a:latin typeface="+mn-lt"/>
              </a:rPr>
              <a:t>~/Library/</a:t>
            </a:r>
            <a:r>
              <a:rPr lang="en-US" sz="1400" b="1" dirty="0" err="1">
                <a:latin typeface="+mn-lt"/>
              </a:rPr>
              <a:t>WebKit</a:t>
            </a:r>
            <a:endParaRPr lang="en-US" sz="1400" b="1" dirty="0">
              <a:latin typeface="+mn-lt"/>
            </a:endParaRPr>
          </a:p>
          <a:p>
            <a:pPr marL="563563" indent="-285750" algn="just">
              <a:buFont typeface="Arial" charset="0"/>
              <a:buChar char="•"/>
            </a:pPr>
            <a:r>
              <a:rPr lang="en-US" sz="1400" dirty="0">
                <a:latin typeface="+mn-lt"/>
              </a:rPr>
              <a:t>Restart the Mac and reinstall Cisco Jabber from </a:t>
            </a:r>
            <a:r>
              <a:rPr lang="en-US" sz="1400" dirty="0" err="1">
                <a:latin typeface="+mn-lt"/>
              </a:rPr>
              <a:t>eStore</a:t>
            </a:r>
            <a:r>
              <a:rPr lang="en-US" sz="1400" dirty="0">
                <a:latin typeface="+mn-lt"/>
              </a:rPr>
              <a:t> and update to the latest version.</a:t>
            </a:r>
          </a:p>
          <a:p>
            <a:pPr marL="277813" indent="-265113" algn="just"/>
            <a:r>
              <a:rPr lang="en-US" sz="1400" b="1" dirty="0">
                <a:latin typeface="+mn-lt"/>
              </a:rPr>
              <a:t>NOTE: </a:t>
            </a:r>
            <a:r>
              <a:rPr lang="en-US" sz="1400" dirty="0">
                <a:latin typeface="+mn-lt"/>
              </a:rPr>
              <a:t> ESTS supports issues related to Voice services and for cisco jabber/spark application related issues, </a:t>
            </a:r>
          </a:p>
          <a:p>
            <a:pPr marL="277813" indent="-265113" algn="just"/>
            <a:r>
              <a:rPr lang="en-US" sz="1400" dirty="0">
                <a:latin typeface="+mn-lt"/>
              </a:rPr>
              <a:t>the case should be escalated to RCSS or WHO the call to RCSS queue</a:t>
            </a:r>
            <a:endParaRPr lang="en-US" sz="1400" b="1" dirty="0">
              <a:latin typeface="+mn-lt"/>
            </a:endParaRPr>
          </a:p>
        </p:txBody>
      </p:sp>
    </p:spTree>
    <p:extLst>
      <p:ext uri="{BB962C8B-B14F-4D97-AF65-F5344CB8AC3E}">
        <p14:creationId xmlns:p14="http://schemas.microsoft.com/office/powerpoint/2010/main" val="4483150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0644DDF-8DFB-2F4A-A950-DF92EBF30008}"/>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solidFill>
              </a:rPr>
              <a:t>Mac OS X Supported Application Troubleshooting</a:t>
            </a:r>
          </a:p>
        </p:txBody>
      </p:sp>
      <p:sp>
        <p:nvSpPr>
          <p:cNvPr id="4" name="TextBox 3">
            <a:extLst>
              <a:ext uri="{FF2B5EF4-FFF2-40B4-BE49-F238E27FC236}">
                <a16:creationId xmlns:a16="http://schemas.microsoft.com/office/drawing/2014/main" id="{E8F2F7EC-ECA5-3443-BB0F-654C093ADAA2}"/>
              </a:ext>
            </a:extLst>
          </p:cNvPr>
          <p:cNvSpPr txBox="1"/>
          <p:nvPr/>
        </p:nvSpPr>
        <p:spPr>
          <a:xfrm>
            <a:off x="308261" y="756786"/>
            <a:ext cx="2872226" cy="338554"/>
          </a:xfrm>
          <a:prstGeom prst="rect">
            <a:avLst/>
          </a:prstGeom>
          <a:noFill/>
        </p:spPr>
        <p:txBody>
          <a:bodyPr wrap="square" rtlCol="0">
            <a:spAutoFit/>
          </a:bodyPr>
          <a:lstStyle/>
          <a:p>
            <a:r>
              <a:rPr lang="en-US" sz="1600" b="1" u="sng" dirty="0">
                <a:latin typeface="+mn-lt"/>
              </a:rPr>
              <a:t>VMware Fusion</a:t>
            </a:r>
          </a:p>
        </p:txBody>
      </p:sp>
      <p:sp>
        <p:nvSpPr>
          <p:cNvPr id="5" name="TextBox 4">
            <a:extLst>
              <a:ext uri="{FF2B5EF4-FFF2-40B4-BE49-F238E27FC236}">
                <a16:creationId xmlns:a16="http://schemas.microsoft.com/office/drawing/2014/main" id="{624E234B-B575-334A-970E-EDCFAA4414BD}"/>
              </a:ext>
            </a:extLst>
          </p:cNvPr>
          <p:cNvSpPr txBox="1"/>
          <p:nvPr/>
        </p:nvSpPr>
        <p:spPr>
          <a:xfrm>
            <a:off x="308261" y="1148342"/>
            <a:ext cx="10508974" cy="3754874"/>
          </a:xfrm>
          <a:prstGeom prst="rect">
            <a:avLst/>
          </a:prstGeom>
          <a:noFill/>
        </p:spPr>
        <p:txBody>
          <a:bodyPr wrap="square" rtlCol="0">
            <a:spAutoFit/>
          </a:bodyPr>
          <a:lstStyle/>
          <a:p>
            <a:pPr algn="just"/>
            <a:r>
              <a:rPr lang="en-US" sz="1400" dirty="0">
                <a:latin typeface="+mn-lt"/>
              </a:rPr>
              <a:t>If user claims that the </a:t>
            </a:r>
            <a:r>
              <a:rPr lang="en-US" sz="1400" b="1" dirty="0">
                <a:latin typeface="+mn-lt"/>
              </a:rPr>
              <a:t>Windows VM </a:t>
            </a:r>
            <a:r>
              <a:rPr lang="en-US" sz="1400" dirty="0">
                <a:latin typeface="+mn-lt"/>
              </a:rPr>
              <a:t>looses its </a:t>
            </a:r>
            <a:r>
              <a:rPr lang="en-US" sz="1400" b="1" dirty="0">
                <a:latin typeface="+mn-lt"/>
              </a:rPr>
              <a:t>network</a:t>
            </a:r>
            <a:r>
              <a:rPr lang="en-US" sz="1400" dirty="0">
                <a:latin typeface="+mn-lt"/>
              </a:rPr>
              <a:t> connectivity frequently or for </a:t>
            </a:r>
            <a:r>
              <a:rPr lang="en-US" sz="1400" b="1" dirty="0">
                <a:latin typeface="+mn-lt"/>
              </a:rPr>
              <a:t>Audio/Graphics/Sharing</a:t>
            </a:r>
          </a:p>
          <a:p>
            <a:pPr algn="just"/>
            <a:r>
              <a:rPr lang="en-US" sz="1400" dirty="0">
                <a:latin typeface="+mn-lt"/>
              </a:rPr>
              <a:t>issues, then try the following steps:</a:t>
            </a:r>
          </a:p>
          <a:p>
            <a:pPr marL="285750" indent="-285750" algn="just">
              <a:buFont typeface="Arial" charset="0"/>
              <a:buChar char="•"/>
            </a:pPr>
            <a:endParaRPr lang="en-US" sz="1400" dirty="0">
              <a:latin typeface="+mn-lt"/>
            </a:endParaRPr>
          </a:p>
          <a:p>
            <a:pPr marL="285750" indent="-285750" algn="just">
              <a:buFont typeface="Arial" charset="0"/>
              <a:buChar char="•"/>
            </a:pPr>
            <a:r>
              <a:rPr lang="en-US" sz="1400" dirty="0">
                <a:latin typeface="+mn-lt"/>
              </a:rPr>
              <a:t>Check the Network on Mac OS X by doing a ping test from Terminal or from Network Utility. If it’s fine on </a:t>
            </a:r>
          </a:p>
          <a:p>
            <a:pPr algn="just"/>
            <a:r>
              <a:rPr lang="en-US" sz="1400" dirty="0">
                <a:latin typeface="+mn-lt"/>
              </a:rPr>
              <a:t>Mac OS X within the time reported by the user, then it’s an issue with VMware Fusion or the Windows VM. </a:t>
            </a:r>
          </a:p>
          <a:p>
            <a:pPr algn="just"/>
            <a:r>
              <a:rPr lang="en-US" sz="1400" dirty="0">
                <a:latin typeface="+mn-lt"/>
              </a:rPr>
              <a:t>(Try this step only for Network Issue.)</a:t>
            </a:r>
          </a:p>
          <a:p>
            <a:pPr marL="285750" indent="-285750" algn="just">
              <a:buFont typeface="Arial" charset="0"/>
              <a:buChar char="•"/>
            </a:pPr>
            <a:r>
              <a:rPr lang="en-US" sz="1400" dirty="0">
                <a:latin typeface="+mn-lt"/>
              </a:rPr>
              <a:t>Update the VMware fusion to the latest version. </a:t>
            </a:r>
          </a:p>
          <a:p>
            <a:pPr marL="285750" indent="-285750" algn="just">
              <a:buFont typeface="Arial" charset="0"/>
              <a:buChar char="•"/>
            </a:pPr>
            <a:r>
              <a:rPr lang="en-US" sz="1400" dirty="0">
                <a:latin typeface="+mn-lt"/>
              </a:rPr>
              <a:t>Turn On the Effected VM and then uninstall and reinstall the VMware Tools by clicking on </a:t>
            </a:r>
            <a:r>
              <a:rPr lang="en-US" sz="1400" b="1" dirty="0">
                <a:latin typeface="+mn-lt"/>
              </a:rPr>
              <a:t>Virtual Machines</a:t>
            </a:r>
          </a:p>
          <a:p>
            <a:pPr algn="just"/>
            <a:r>
              <a:rPr lang="en-US" sz="1400" b="1" dirty="0">
                <a:latin typeface="+mn-lt"/>
              </a:rPr>
              <a:t>&lt; Install VMware Tools </a:t>
            </a:r>
            <a:r>
              <a:rPr lang="en-US" sz="1400" dirty="0">
                <a:latin typeface="+mn-lt"/>
              </a:rPr>
              <a:t>from the menu bar. Then run Setupx64.exe from </a:t>
            </a:r>
          </a:p>
          <a:p>
            <a:pPr algn="just"/>
            <a:r>
              <a:rPr lang="en-US" sz="1400" b="1" dirty="0">
                <a:latin typeface="+mn-lt"/>
              </a:rPr>
              <a:t>Windows 10 OS &lt; This PC &lt; CD/DVD Drive. </a:t>
            </a:r>
          </a:p>
          <a:p>
            <a:pPr marL="285750" indent="-285750" algn="just">
              <a:buFont typeface="Arial" charset="0"/>
              <a:buChar char="•"/>
            </a:pPr>
            <a:r>
              <a:rPr lang="en-US" sz="1400" dirty="0">
                <a:latin typeface="+mn-lt"/>
              </a:rPr>
              <a:t>Then select remove option from the setup wizard and then restart the Windows VM and reinstall the </a:t>
            </a:r>
          </a:p>
          <a:p>
            <a:pPr algn="just"/>
            <a:r>
              <a:rPr lang="en-US" sz="1400" dirty="0">
                <a:latin typeface="+mn-lt"/>
              </a:rPr>
              <a:t>VMware Tools again.</a:t>
            </a:r>
          </a:p>
          <a:p>
            <a:pPr marL="285750" indent="-285750" algn="just">
              <a:buFont typeface="Arial" charset="0"/>
              <a:buChar char="•"/>
            </a:pPr>
            <a:r>
              <a:rPr lang="en-US" sz="1400" dirty="0">
                <a:latin typeface="+mn-lt"/>
              </a:rPr>
              <a:t>If the issue still persists, then uninstall VMware Fusion by running the uninstaller from </a:t>
            </a:r>
            <a:r>
              <a:rPr lang="en-US" sz="1400" dirty="0">
                <a:latin typeface="+mn-lt"/>
                <a:hlinkClick r:id="rId3"/>
              </a:rPr>
              <a:t>VM uninstallation guide  </a:t>
            </a:r>
            <a:endParaRPr lang="en-US" sz="1400" dirty="0">
              <a:latin typeface="+mn-lt"/>
            </a:endParaRPr>
          </a:p>
          <a:p>
            <a:pPr marL="285750" indent="-285750" algn="just">
              <a:buFont typeface="Arial" charset="0"/>
              <a:buChar char="•"/>
            </a:pPr>
            <a:r>
              <a:rPr lang="en-US" sz="1400" dirty="0">
                <a:latin typeface="+mn-lt"/>
              </a:rPr>
              <a:t>Restart the Mac and reinstall the VMware Fusion from </a:t>
            </a:r>
            <a:r>
              <a:rPr lang="en-US" sz="1400" dirty="0" err="1">
                <a:latin typeface="+mn-lt"/>
              </a:rPr>
              <a:t>eStore</a:t>
            </a:r>
            <a:r>
              <a:rPr lang="en-US" sz="1400" dirty="0">
                <a:latin typeface="+mn-lt"/>
              </a:rPr>
              <a:t> and update to the latest version.</a:t>
            </a:r>
          </a:p>
          <a:p>
            <a:pPr marL="285750" indent="-285750" algn="just">
              <a:buFont typeface="Arial" charset="0"/>
              <a:buChar char="•"/>
            </a:pPr>
            <a:r>
              <a:rPr lang="en-US" sz="1400" dirty="0">
                <a:latin typeface="+mn-lt"/>
              </a:rPr>
              <a:t>Launch the Windows 10 VM and reinstall the VMware Tools again</a:t>
            </a:r>
          </a:p>
          <a:p>
            <a:pPr marL="285750" indent="-285750" algn="just">
              <a:buFont typeface="Arial" charset="0"/>
              <a:buChar char="•"/>
            </a:pPr>
            <a:r>
              <a:rPr lang="en-US" sz="1400" dirty="0">
                <a:latin typeface="+mn-lt"/>
              </a:rPr>
              <a:t>If the issue still persists, then we need take data backup from the Windows VM and recreate </a:t>
            </a:r>
          </a:p>
          <a:p>
            <a:pPr algn="just"/>
            <a:r>
              <a:rPr lang="en-US" sz="1400" dirty="0">
                <a:latin typeface="+mn-lt"/>
              </a:rPr>
              <a:t>another Windows 10 VM.</a:t>
            </a:r>
          </a:p>
        </p:txBody>
      </p:sp>
    </p:spTree>
    <p:extLst>
      <p:ext uri="{BB962C8B-B14F-4D97-AF65-F5344CB8AC3E}">
        <p14:creationId xmlns:p14="http://schemas.microsoft.com/office/powerpoint/2010/main" val="194025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A0D6EF1-7EC7-CD48-A125-6D9A4DD476E6}"/>
              </a:ext>
            </a:extLst>
          </p:cNvPr>
          <p:cNvSpPr>
            <a:spLocks noGrp="1"/>
          </p:cNvSpPr>
          <p:nvPr>
            <p:ph type="title"/>
          </p:nvPr>
        </p:nvSpPr>
        <p:spPr/>
        <p:txBody>
          <a:bodyPr/>
          <a:lstStyle/>
          <a:p>
            <a:r>
              <a:rPr lang="en-US" sz="3711" dirty="0"/>
              <a:t>Applications</a:t>
            </a:r>
          </a:p>
        </p:txBody>
      </p:sp>
      <p:sp>
        <p:nvSpPr>
          <p:cNvPr id="4" name="TextBox 3">
            <a:extLst>
              <a:ext uri="{FF2B5EF4-FFF2-40B4-BE49-F238E27FC236}">
                <a16:creationId xmlns:a16="http://schemas.microsoft.com/office/drawing/2014/main" id="{9342266C-FE02-4A4A-AC48-6818326187CC}"/>
              </a:ext>
            </a:extLst>
          </p:cNvPr>
          <p:cNvSpPr txBox="1"/>
          <p:nvPr/>
        </p:nvSpPr>
        <p:spPr>
          <a:xfrm>
            <a:off x="218574" y="1105406"/>
            <a:ext cx="9648158" cy="3391569"/>
          </a:xfrm>
          <a:prstGeom prst="rect">
            <a:avLst/>
          </a:prstGeom>
          <a:noFill/>
        </p:spPr>
        <p:txBody>
          <a:bodyPr wrap="square" rtlCol="0">
            <a:spAutoFit/>
          </a:bodyPr>
          <a:lstStyle/>
          <a:p>
            <a:pPr algn="just"/>
            <a:r>
              <a:rPr lang="en-US" altLang="x-none" sz="1649" dirty="0">
                <a:latin typeface="+mn-lt"/>
              </a:rPr>
              <a:t>	</a:t>
            </a:r>
            <a:r>
              <a:rPr lang="en-US" altLang="x-none" sz="1649" b="1" dirty="0">
                <a:latin typeface="+mn-lt"/>
              </a:rPr>
              <a:t>Applications</a:t>
            </a:r>
            <a:r>
              <a:rPr lang="en-US" altLang="x-none" sz="1649" dirty="0">
                <a:latin typeface="+mn-lt"/>
              </a:rPr>
              <a:t> Folder </a:t>
            </a:r>
            <a:r>
              <a:rPr lang="en-US" sz="1649" dirty="0">
                <a:latin typeface="+mn-lt"/>
              </a:rPr>
              <a:t>contains all the default applications and other third </a:t>
            </a:r>
          </a:p>
          <a:p>
            <a:pPr algn="just"/>
            <a:r>
              <a:rPr lang="en-US" sz="1649" dirty="0">
                <a:latin typeface="+mn-lt"/>
              </a:rPr>
              <a:t>party applications in the format of .app. For example: Address </a:t>
            </a:r>
            <a:r>
              <a:rPr lang="en-US" sz="1649" dirty="0" err="1">
                <a:latin typeface="+mn-lt"/>
              </a:rPr>
              <a:t>book.app</a:t>
            </a:r>
            <a:r>
              <a:rPr lang="en-US" sz="1649" dirty="0">
                <a:latin typeface="+mn-lt"/>
              </a:rPr>
              <a:t>.</a:t>
            </a:r>
          </a:p>
          <a:p>
            <a:pPr algn="just"/>
            <a:endParaRPr lang="en-US" altLang="x-none" sz="1649" dirty="0">
              <a:latin typeface="+mn-lt"/>
            </a:endParaRPr>
          </a:p>
          <a:p>
            <a:pPr algn="just"/>
            <a:r>
              <a:rPr lang="en-US" altLang="x-none" sz="1649" dirty="0">
                <a:latin typeface="+mn-lt"/>
              </a:rPr>
              <a:t>	Installation of an application on Mac OS X is very easy. On Mac OS X, Installer helps to </a:t>
            </a:r>
          </a:p>
          <a:p>
            <a:pPr algn="just"/>
            <a:r>
              <a:rPr lang="en-US" altLang="x-none" sz="1649" dirty="0">
                <a:latin typeface="+mn-lt"/>
              </a:rPr>
              <a:t>install any applications on the Macintosh HD in ‘Applications’ Folder. By default the </a:t>
            </a:r>
          </a:p>
          <a:p>
            <a:pPr algn="just"/>
            <a:r>
              <a:rPr lang="en-US" altLang="x-none" sz="1649" dirty="0">
                <a:latin typeface="+mn-lt"/>
              </a:rPr>
              <a:t>entire applications install on the ‘Applications’ folder, but the applications can be installed on </a:t>
            </a:r>
          </a:p>
          <a:p>
            <a:pPr algn="just"/>
            <a:r>
              <a:rPr lang="en-US" altLang="x-none" sz="1649" dirty="0">
                <a:latin typeface="+mn-lt"/>
              </a:rPr>
              <a:t>other locations also, if required.</a:t>
            </a:r>
          </a:p>
          <a:p>
            <a:pPr algn="just"/>
            <a:r>
              <a:rPr lang="en-US" altLang="x-none" sz="1649" dirty="0">
                <a:latin typeface="+mn-lt"/>
              </a:rPr>
              <a:t> </a:t>
            </a:r>
          </a:p>
          <a:p>
            <a:pPr algn="just"/>
            <a:r>
              <a:rPr lang="en-US" altLang="x-none" sz="1649" dirty="0">
                <a:latin typeface="+mn-lt"/>
              </a:rPr>
              <a:t>	On Mac OS X, all the application comes up in .</a:t>
            </a:r>
            <a:r>
              <a:rPr lang="en-US" altLang="x-none" sz="1649" dirty="0" err="1">
                <a:latin typeface="+mn-lt"/>
              </a:rPr>
              <a:t>pkg</a:t>
            </a:r>
            <a:r>
              <a:rPr lang="en-US" altLang="x-none" sz="1649" dirty="0">
                <a:latin typeface="+mn-lt"/>
              </a:rPr>
              <a:t> or .</a:t>
            </a:r>
            <a:r>
              <a:rPr lang="en-US" altLang="x-none" sz="1649" dirty="0" err="1">
                <a:latin typeface="+mn-lt"/>
              </a:rPr>
              <a:t>mkpg</a:t>
            </a:r>
            <a:r>
              <a:rPr lang="en-US" altLang="x-none" sz="1649" dirty="0">
                <a:latin typeface="+mn-lt"/>
              </a:rPr>
              <a:t> or .</a:t>
            </a:r>
            <a:r>
              <a:rPr lang="en-US" altLang="x-none" sz="1649" dirty="0" err="1">
                <a:latin typeface="+mn-lt"/>
              </a:rPr>
              <a:t>dmg</a:t>
            </a:r>
            <a:r>
              <a:rPr lang="en-US" altLang="x-none" sz="1649" dirty="0">
                <a:latin typeface="+mn-lt"/>
              </a:rPr>
              <a:t> or .app format.</a:t>
            </a:r>
          </a:p>
          <a:p>
            <a:pPr algn="just"/>
            <a:r>
              <a:rPr lang="en-US" altLang="x-none" sz="1649" dirty="0">
                <a:latin typeface="+mn-lt"/>
              </a:rPr>
              <a:t> </a:t>
            </a:r>
          </a:p>
          <a:p>
            <a:pPr algn="just"/>
            <a:r>
              <a:rPr lang="en-US" altLang="x-none" sz="1649" b="1" dirty="0">
                <a:latin typeface="+mn-lt"/>
              </a:rPr>
              <a:t>NOTE</a:t>
            </a:r>
            <a:r>
              <a:rPr lang="en-US" altLang="x-none" sz="1649" dirty="0">
                <a:latin typeface="+mn-lt"/>
              </a:rPr>
              <a:t>: Any application which comes in .app format is an executable file, which can be run </a:t>
            </a:r>
          </a:p>
          <a:p>
            <a:pPr algn="just"/>
            <a:r>
              <a:rPr lang="en-US" altLang="x-none" sz="1649" dirty="0">
                <a:latin typeface="+mn-lt"/>
              </a:rPr>
              <a:t>directly without extracting any packages.</a:t>
            </a:r>
          </a:p>
          <a:p>
            <a:endParaRPr lang="en-US" sz="1649" dirty="0">
              <a:latin typeface="+mn-lt"/>
            </a:endParaRPr>
          </a:p>
        </p:txBody>
      </p:sp>
    </p:spTree>
    <p:extLst>
      <p:ext uri="{BB962C8B-B14F-4D97-AF65-F5344CB8AC3E}">
        <p14:creationId xmlns:p14="http://schemas.microsoft.com/office/powerpoint/2010/main" val="18484061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329F8D2-FABB-7149-9865-3EAEE695BB7E}"/>
              </a:ext>
            </a:extLst>
          </p:cNvPr>
          <p:cNvSpPr txBox="1">
            <a:spLocks noGrp="1"/>
          </p:cNvSpPr>
          <p:nvPr>
            <p:ph type="title"/>
          </p:nvPr>
        </p:nvSpPr>
        <p:spPr bwMode="auto">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ctr"/>
            <a:r>
              <a:rPr lang="en-US" sz="2400" dirty="0">
                <a:solidFill>
                  <a:schemeClr val="accent1"/>
                </a:solidFill>
              </a:rPr>
              <a:t>Mac OS X Supported Application Troubleshooting</a:t>
            </a:r>
          </a:p>
        </p:txBody>
      </p:sp>
      <p:sp>
        <p:nvSpPr>
          <p:cNvPr id="4" name="TextBox 3">
            <a:extLst>
              <a:ext uri="{FF2B5EF4-FFF2-40B4-BE49-F238E27FC236}">
                <a16:creationId xmlns:a16="http://schemas.microsoft.com/office/drawing/2014/main" id="{1006D40E-9AEA-EA4C-B32C-144CEAC2AAA9}"/>
              </a:ext>
            </a:extLst>
          </p:cNvPr>
          <p:cNvSpPr txBox="1"/>
          <p:nvPr/>
        </p:nvSpPr>
        <p:spPr>
          <a:xfrm>
            <a:off x="373415" y="686677"/>
            <a:ext cx="2984767" cy="338554"/>
          </a:xfrm>
          <a:prstGeom prst="rect">
            <a:avLst/>
          </a:prstGeom>
          <a:noFill/>
        </p:spPr>
        <p:txBody>
          <a:bodyPr wrap="square" rtlCol="0">
            <a:spAutoFit/>
          </a:bodyPr>
          <a:lstStyle/>
          <a:p>
            <a:r>
              <a:rPr lang="en-US" sz="1600" b="1" u="sng" dirty="0"/>
              <a:t>VMware Fusion</a:t>
            </a:r>
          </a:p>
        </p:txBody>
      </p:sp>
      <p:sp>
        <p:nvSpPr>
          <p:cNvPr id="5" name="TextBox 4">
            <a:extLst>
              <a:ext uri="{FF2B5EF4-FFF2-40B4-BE49-F238E27FC236}">
                <a16:creationId xmlns:a16="http://schemas.microsoft.com/office/drawing/2014/main" id="{9F75C7D0-9E1B-174B-9331-A7750E64791B}"/>
              </a:ext>
            </a:extLst>
          </p:cNvPr>
          <p:cNvSpPr txBox="1"/>
          <p:nvPr/>
        </p:nvSpPr>
        <p:spPr>
          <a:xfrm>
            <a:off x="455017" y="1148342"/>
            <a:ext cx="10508974" cy="2246769"/>
          </a:xfrm>
          <a:prstGeom prst="rect">
            <a:avLst/>
          </a:prstGeom>
          <a:noFill/>
        </p:spPr>
        <p:txBody>
          <a:bodyPr wrap="square" rtlCol="0">
            <a:spAutoFit/>
          </a:bodyPr>
          <a:lstStyle/>
          <a:p>
            <a:pPr algn="just"/>
            <a:r>
              <a:rPr lang="en-US" sz="1400" dirty="0">
                <a:latin typeface="+mn-lt"/>
              </a:rPr>
              <a:t>If any user wants to </a:t>
            </a:r>
            <a:r>
              <a:rPr lang="en-US" sz="1400" b="1" dirty="0">
                <a:latin typeface="+mn-lt"/>
              </a:rPr>
              <a:t>extend the Hard Drive Size </a:t>
            </a:r>
            <a:r>
              <a:rPr lang="en-US" sz="1400" dirty="0">
                <a:latin typeface="+mn-lt"/>
              </a:rPr>
              <a:t>of Windows VM, then follow these steps:</a:t>
            </a:r>
          </a:p>
          <a:p>
            <a:pPr algn="just"/>
            <a:endParaRPr lang="en-US" sz="1400" dirty="0">
              <a:latin typeface="+mn-lt"/>
            </a:endParaRPr>
          </a:p>
          <a:p>
            <a:pPr marL="285750" lvl="0" indent="-285750" algn="just">
              <a:buFont typeface="Arial" charset="0"/>
              <a:buChar char="•"/>
            </a:pPr>
            <a:r>
              <a:rPr lang="en-US" sz="1400" dirty="0">
                <a:latin typeface="+mn-lt"/>
              </a:rPr>
              <a:t>Shut down the Windows VM.</a:t>
            </a:r>
          </a:p>
          <a:p>
            <a:pPr marL="285750" lvl="0" indent="-285750" algn="just">
              <a:buFont typeface="Arial" charset="0"/>
              <a:buChar char="•"/>
            </a:pPr>
            <a:r>
              <a:rPr lang="en-US" sz="1400" dirty="0">
                <a:latin typeface="+mn-lt"/>
              </a:rPr>
              <a:t>Then select the particular VM and then settings &gt; Hard Disk (SCSI) and set the required volume size.</a:t>
            </a:r>
          </a:p>
          <a:p>
            <a:pPr marL="285750" lvl="0" indent="-285750" algn="just">
              <a:buFont typeface="Arial" charset="0"/>
              <a:buChar char="•"/>
            </a:pPr>
            <a:r>
              <a:rPr lang="en-US" sz="1400" dirty="0">
                <a:latin typeface="+mn-lt"/>
              </a:rPr>
              <a:t>Turn on the Windows VM. It will not be reflected as the extended space is in raw state.</a:t>
            </a:r>
          </a:p>
          <a:p>
            <a:pPr marL="285750" lvl="0" indent="-285750" algn="just">
              <a:buFont typeface="Arial" charset="0"/>
              <a:buChar char="•"/>
            </a:pPr>
            <a:r>
              <a:rPr lang="en-US" sz="1400" dirty="0">
                <a:latin typeface="+mn-lt"/>
              </a:rPr>
              <a:t>Open Disk management &gt; Create an extended partition with the newly added space.</a:t>
            </a:r>
          </a:p>
          <a:p>
            <a:pPr marL="285750" indent="-285750" algn="just">
              <a:buFont typeface="Arial" charset="0"/>
              <a:buChar char="•"/>
            </a:pPr>
            <a:r>
              <a:rPr lang="en-US" sz="1400" dirty="0">
                <a:latin typeface="+mn-lt"/>
              </a:rPr>
              <a:t>Now the additional space will show up as separate drive (not included on C Drive).</a:t>
            </a:r>
          </a:p>
          <a:p>
            <a:pPr marL="285750" indent="-285750" algn="just">
              <a:buFont typeface="Arial" charset="0"/>
              <a:buChar char="•"/>
            </a:pPr>
            <a:endParaRPr lang="en-US" sz="1400" dirty="0">
              <a:latin typeface="+mn-lt"/>
            </a:endParaRPr>
          </a:p>
          <a:p>
            <a:pPr algn="just"/>
            <a:r>
              <a:rPr lang="en-US" sz="1400" b="1" dirty="0">
                <a:latin typeface="+mn-lt"/>
              </a:rPr>
              <a:t>NOTE: </a:t>
            </a:r>
            <a:r>
              <a:rPr lang="en-US" sz="1400" dirty="0">
                <a:latin typeface="+mn-lt"/>
              </a:rPr>
              <a:t>If user wants the extended space to be added with C Drive, then he has to use third-party application </a:t>
            </a:r>
          </a:p>
          <a:p>
            <a:pPr algn="just"/>
            <a:r>
              <a:rPr lang="en-US" sz="1400" dirty="0">
                <a:latin typeface="+mn-lt"/>
              </a:rPr>
              <a:t>and there might be a chance of </a:t>
            </a:r>
            <a:r>
              <a:rPr lang="en-US" sz="1400" b="1" dirty="0">
                <a:latin typeface="+mn-lt"/>
              </a:rPr>
              <a:t>Data loss on C Drive</a:t>
            </a:r>
            <a:r>
              <a:rPr lang="en-US" sz="1400" dirty="0">
                <a:latin typeface="+mn-lt"/>
              </a:rPr>
              <a:t>.</a:t>
            </a:r>
            <a:endParaRPr lang="en-US" sz="1400" b="1" dirty="0">
              <a:latin typeface="+mn-lt"/>
            </a:endParaRPr>
          </a:p>
        </p:txBody>
      </p:sp>
    </p:spTree>
    <p:extLst>
      <p:ext uri="{BB962C8B-B14F-4D97-AF65-F5344CB8AC3E}">
        <p14:creationId xmlns:p14="http://schemas.microsoft.com/office/powerpoint/2010/main" val="500273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484" y="231019"/>
            <a:ext cx="8603963" cy="419432"/>
          </a:xfrm>
        </p:spPr>
        <p:txBody>
          <a:bodyPr/>
          <a:lstStyle/>
          <a:p>
            <a:pPr algn="ctr"/>
            <a:r>
              <a:rPr lang="en-US" sz="2268" dirty="0">
                <a:solidFill>
                  <a:schemeClr val="accent1"/>
                </a:solidFill>
              </a:rPr>
              <a:t>MAC OS  – Support Overview</a:t>
            </a:r>
          </a:p>
        </p:txBody>
      </p:sp>
      <p:graphicFrame>
        <p:nvGraphicFramePr>
          <p:cNvPr id="4" name="Content Placeholder 6">
            <a:extLst>
              <a:ext uri="{FF2B5EF4-FFF2-40B4-BE49-F238E27FC236}">
                <a16:creationId xmlns:a16="http://schemas.microsoft.com/office/drawing/2014/main" id="{FA59C8AC-D9E2-2348-972A-F58744F32AEB}"/>
              </a:ext>
            </a:extLst>
          </p:cNvPr>
          <p:cNvGraphicFramePr>
            <a:graphicFrameLocks/>
          </p:cNvGraphicFramePr>
          <p:nvPr>
            <p:extLst>
              <p:ext uri="{D42A27DB-BD31-4B8C-83A1-F6EECF244321}">
                <p14:modId xmlns:p14="http://schemas.microsoft.com/office/powerpoint/2010/main" val="4020339850"/>
              </p:ext>
            </p:extLst>
          </p:nvPr>
        </p:nvGraphicFramePr>
        <p:xfrm>
          <a:off x="460484" y="898806"/>
          <a:ext cx="8514183" cy="3823974"/>
        </p:xfrm>
        <a:graphic>
          <a:graphicData uri="http://schemas.openxmlformats.org/drawingml/2006/table">
            <a:tbl>
              <a:tblPr firstRow="1" bandRow="1">
                <a:tableStyleId>{5C22544A-7EE6-4342-B048-85BDC9FD1C3A}</a:tableStyleId>
              </a:tblPr>
              <a:tblGrid>
                <a:gridCol w="3301969">
                  <a:extLst>
                    <a:ext uri="{9D8B030D-6E8A-4147-A177-3AD203B41FA5}">
                      <a16:colId xmlns:a16="http://schemas.microsoft.com/office/drawing/2014/main" val="20000"/>
                    </a:ext>
                  </a:extLst>
                </a:gridCol>
                <a:gridCol w="5212214">
                  <a:extLst>
                    <a:ext uri="{9D8B030D-6E8A-4147-A177-3AD203B41FA5}">
                      <a16:colId xmlns:a16="http://schemas.microsoft.com/office/drawing/2014/main" val="20001"/>
                    </a:ext>
                  </a:extLst>
                </a:gridCol>
              </a:tblGrid>
              <a:tr h="427311">
                <a:tc>
                  <a:txBody>
                    <a:bodyPr/>
                    <a:lstStyle/>
                    <a:p>
                      <a:pPr algn="l"/>
                      <a:r>
                        <a:rPr lang="en-US" sz="1200" dirty="0">
                          <a:solidFill>
                            <a:schemeClr val="bg1"/>
                          </a:solidFill>
                          <a:latin typeface="+mn-lt"/>
                        </a:rPr>
                        <a:t>Tier 1 – Level 1 or 2 Support Group(s) </a:t>
                      </a:r>
                    </a:p>
                  </a:txBody>
                  <a:tcPr/>
                </a:tc>
                <a:tc>
                  <a:txBody>
                    <a:bodyPr/>
                    <a:lstStyle/>
                    <a:p>
                      <a:pPr algn="l"/>
                      <a:r>
                        <a:rPr lang="en-US" sz="1200" dirty="0">
                          <a:latin typeface="+mn-lt"/>
                        </a:rPr>
                        <a:t>Support Tasks/Responsibilities</a:t>
                      </a:r>
                    </a:p>
                  </a:txBody>
                  <a:tcPr/>
                </a:tc>
                <a:extLst>
                  <a:ext uri="{0D108BD9-81ED-4DB2-BD59-A6C34878D82A}">
                    <a16:rowId xmlns:a16="http://schemas.microsoft.com/office/drawing/2014/main" val="10000"/>
                  </a:ext>
                </a:extLst>
              </a:tr>
              <a:tr h="549400">
                <a:tc>
                  <a:txBody>
                    <a:bodyPr/>
                    <a:lstStyle/>
                    <a:p>
                      <a:pPr algn="l"/>
                      <a:r>
                        <a:rPr lang="en-US" sz="1200" b="1" dirty="0">
                          <a:solidFill>
                            <a:srgbClr val="000000"/>
                          </a:solidFill>
                          <a:latin typeface="+mn-lt"/>
                          <a:cs typeface="Arial" panose="020B0604020202020204" pitchFamily="34" charset="0"/>
                        </a:rPr>
                        <a:t>Mac</a:t>
                      </a:r>
                      <a:r>
                        <a:rPr lang="en-US" sz="1200" b="1" baseline="0" dirty="0">
                          <a:solidFill>
                            <a:srgbClr val="000000"/>
                          </a:solidFill>
                          <a:latin typeface="+mn-lt"/>
                          <a:cs typeface="Arial" panose="020B0604020202020204" pitchFamily="34" charset="0"/>
                        </a:rPr>
                        <a:t> OS X Support</a:t>
                      </a:r>
                      <a:endParaRPr lang="en-US" sz="1200" b="1" dirty="0">
                        <a:solidFill>
                          <a:srgbClr val="000000"/>
                        </a:solidFill>
                        <a:latin typeface="+mn-lt"/>
                        <a:cs typeface="Arial" panose="020B0604020202020204" pitchFamily="34" charset="0"/>
                      </a:endParaRPr>
                    </a:p>
                  </a:txBody>
                  <a:tcPr/>
                </a:tc>
                <a:tc>
                  <a:txBody>
                    <a:bodyPr/>
                    <a:lstStyle/>
                    <a:p>
                      <a:pPr algn="l"/>
                      <a:r>
                        <a:rPr lang="en-US" sz="1200" b="1" dirty="0">
                          <a:solidFill>
                            <a:srgbClr val="000000"/>
                          </a:solidFill>
                          <a:latin typeface="+mn-lt"/>
                          <a:cs typeface="Arial" panose="020B0604020202020204" pitchFamily="34" charset="0"/>
                        </a:rPr>
                        <a:t>Desktop</a:t>
                      </a:r>
                      <a:r>
                        <a:rPr lang="en-US" sz="1200" b="1" baseline="0" dirty="0">
                          <a:solidFill>
                            <a:srgbClr val="000000"/>
                          </a:solidFill>
                          <a:latin typeface="+mn-lt"/>
                          <a:cs typeface="Arial" panose="020B0604020202020204" pitchFamily="34" charset="0"/>
                        </a:rPr>
                        <a:t> T1 Mac should support on Mac OS Sierra and El Capitan and recommend the El Capitan users to upgrade to Sierra OS</a:t>
                      </a:r>
                      <a:endParaRPr lang="en-US" sz="1200" b="1" dirty="0">
                        <a:solidFill>
                          <a:srgbClr val="000000"/>
                        </a:solidFill>
                        <a:latin typeface="+mn-lt"/>
                        <a:cs typeface="Arial" panose="020B0604020202020204" pitchFamily="34" charset="0"/>
                      </a:endParaRPr>
                    </a:p>
                  </a:txBody>
                  <a:tcPr/>
                </a:tc>
                <a:extLst>
                  <a:ext uri="{0D108BD9-81ED-4DB2-BD59-A6C34878D82A}">
                    <a16:rowId xmlns:a16="http://schemas.microsoft.com/office/drawing/2014/main" val="10001"/>
                  </a:ext>
                </a:extLst>
              </a:tr>
              <a:tr h="539226">
                <a:tc>
                  <a:txBody>
                    <a:bodyPr/>
                    <a:lstStyle/>
                    <a:p>
                      <a:pPr algn="l"/>
                      <a:r>
                        <a:rPr lang="en-US" sz="1200" b="1" dirty="0">
                          <a:solidFill>
                            <a:srgbClr val="000000"/>
                          </a:solidFill>
                          <a:latin typeface="+mn-lt"/>
                          <a:cs typeface="Arial" panose="020B0604020202020204" pitchFamily="34" charset="0"/>
                        </a:rPr>
                        <a:t>Mac</a:t>
                      </a:r>
                      <a:r>
                        <a:rPr lang="en-US" sz="1200" b="1" baseline="0" dirty="0">
                          <a:solidFill>
                            <a:srgbClr val="000000"/>
                          </a:solidFill>
                          <a:latin typeface="+mn-lt"/>
                          <a:cs typeface="Arial" panose="020B0604020202020204" pitchFamily="34" charset="0"/>
                        </a:rPr>
                        <a:t> OS X Applications</a:t>
                      </a:r>
                      <a:endParaRPr lang="en-US" sz="1200" b="1" dirty="0">
                        <a:solidFill>
                          <a:srgbClr val="000000"/>
                        </a:solidFill>
                        <a:latin typeface="+mn-lt"/>
                        <a:cs typeface="Arial" panose="020B0604020202020204" pitchFamily="34" charset="0"/>
                      </a:endParaRPr>
                    </a:p>
                  </a:txBody>
                  <a:tcPr marT="38100" marB="38100"/>
                </a:tc>
                <a:tc>
                  <a:txBody>
                    <a:bodyPr/>
                    <a:lstStyle/>
                    <a:p>
                      <a:pPr algn="l"/>
                      <a:r>
                        <a:rPr lang="en-US" sz="1200" b="1" dirty="0">
                          <a:solidFill>
                            <a:srgbClr val="000000"/>
                          </a:solidFill>
                          <a:latin typeface="+mn-lt"/>
                          <a:cs typeface="Arial" panose="020B0604020202020204" pitchFamily="34" charset="0"/>
                        </a:rPr>
                        <a:t>Desktop</a:t>
                      </a:r>
                      <a:r>
                        <a:rPr lang="en-US" sz="1200" b="1" baseline="0" dirty="0">
                          <a:solidFill>
                            <a:srgbClr val="000000"/>
                          </a:solidFill>
                          <a:latin typeface="+mn-lt"/>
                          <a:cs typeface="Arial" panose="020B0604020202020204" pitchFamily="34" charset="0"/>
                        </a:rPr>
                        <a:t> T1 Mac should support on all in-build Mac OS applications like Mail, Calendars, Contacts, Photos, etc.</a:t>
                      </a:r>
                      <a:endParaRPr lang="en-US" sz="1200" b="1" dirty="0">
                        <a:solidFill>
                          <a:srgbClr val="000000"/>
                        </a:solidFill>
                        <a:latin typeface="+mn-lt"/>
                        <a:cs typeface="Arial" panose="020B0604020202020204" pitchFamily="34" charset="0"/>
                      </a:endParaRPr>
                    </a:p>
                  </a:txBody>
                  <a:tcPr marT="38100" marB="38100"/>
                </a:tc>
                <a:extLst>
                  <a:ext uri="{0D108BD9-81ED-4DB2-BD59-A6C34878D82A}">
                    <a16:rowId xmlns:a16="http://schemas.microsoft.com/office/drawing/2014/main" val="10002"/>
                  </a:ext>
                </a:extLst>
              </a:tr>
              <a:tr h="539226">
                <a:tc>
                  <a:txBody>
                    <a:bodyPr/>
                    <a:lstStyle/>
                    <a:p>
                      <a:pPr algn="l"/>
                      <a:r>
                        <a:rPr lang="en-US" sz="1200" b="1" dirty="0">
                          <a:solidFill>
                            <a:srgbClr val="000000"/>
                          </a:solidFill>
                          <a:latin typeface="+mn-lt"/>
                          <a:cs typeface="Arial" panose="020B0604020202020204" pitchFamily="34" charset="0"/>
                        </a:rPr>
                        <a:t>Other</a:t>
                      </a:r>
                      <a:r>
                        <a:rPr lang="en-US" sz="1200" b="1" baseline="0" dirty="0">
                          <a:solidFill>
                            <a:srgbClr val="000000"/>
                          </a:solidFill>
                          <a:latin typeface="+mn-lt"/>
                          <a:cs typeface="Arial" panose="020B0604020202020204" pitchFamily="34" charset="0"/>
                        </a:rPr>
                        <a:t> Applications runs on Mac</a:t>
                      </a:r>
                      <a:endParaRPr lang="en-US" sz="1200" b="1" dirty="0">
                        <a:solidFill>
                          <a:srgbClr val="000000"/>
                        </a:solidFill>
                        <a:latin typeface="+mn-lt"/>
                        <a:cs typeface="Arial" panose="020B0604020202020204" pitchFamily="34" charset="0"/>
                      </a:endParaRPr>
                    </a:p>
                  </a:txBody>
                  <a:tcPr marT="38100" marB="38100"/>
                </a:tc>
                <a:tc>
                  <a:txBody>
                    <a:bodyPr/>
                    <a:lstStyle/>
                    <a:p>
                      <a:pPr algn="l"/>
                      <a:r>
                        <a:rPr lang="en-US" sz="1200" b="1" dirty="0">
                          <a:solidFill>
                            <a:srgbClr val="000000"/>
                          </a:solidFill>
                          <a:latin typeface="+mn-lt"/>
                          <a:cs typeface="Arial" panose="020B0604020202020204" pitchFamily="34" charset="0"/>
                        </a:rPr>
                        <a:t>Desktop</a:t>
                      </a:r>
                      <a:r>
                        <a:rPr lang="en-US" sz="1200" b="1" baseline="0" dirty="0">
                          <a:solidFill>
                            <a:srgbClr val="000000"/>
                          </a:solidFill>
                          <a:latin typeface="+mn-lt"/>
                          <a:cs typeface="Arial" panose="020B0604020202020204" pitchFamily="34" charset="0"/>
                        </a:rPr>
                        <a:t> T1 Mac should support most of the other applications used in Cisco like MS Office 2016, Jabber, </a:t>
                      </a:r>
                      <a:r>
                        <a:rPr lang="en-US" sz="1200" b="1" baseline="0" dirty="0" err="1">
                          <a:solidFill>
                            <a:srgbClr val="000000"/>
                          </a:solidFill>
                          <a:latin typeface="+mn-lt"/>
                          <a:cs typeface="Arial" panose="020B0604020202020204" pitchFamily="34" charset="0"/>
                        </a:rPr>
                        <a:t>OnRamp</a:t>
                      </a:r>
                      <a:r>
                        <a:rPr lang="en-US" sz="1200" b="1" baseline="0" dirty="0">
                          <a:solidFill>
                            <a:srgbClr val="000000"/>
                          </a:solidFill>
                          <a:latin typeface="+mn-lt"/>
                          <a:cs typeface="Arial" panose="020B0604020202020204" pitchFamily="34" charset="0"/>
                        </a:rPr>
                        <a:t>, McAfee, VMware Fusion, etc.</a:t>
                      </a:r>
                      <a:endParaRPr lang="en-US" sz="1200" b="1" dirty="0">
                        <a:solidFill>
                          <a:srgbClr val="000000"/>
                        </a:solidFill>
                        <a:latin typeface="+mn-lt"/>
                        <a:cs typeface="Arial" panose="020B0604020202020204" pitchFamily="34" charset="0"/>
                      </a:endParaRPr>
                    </a:p>
                  </a:txBody>
                  <a:tcPr marT="38100" marB="38100"/>
                </a:tc>
                <a:extLst>
                  <a:ext uri="{0D108BD9-81ED-4DB2-BD59-A6C34878D82A}">
                    <a16:rowId xmlns:a16="http://schemas.microsoft.com/office/drawing/2014/main" val="10003"/>
                  </a:ext>
                </a:extLst>
              </a:tr>
              <a:tr h="376441">
                <a:tc>
                  <a:txBody>
                    <a:bodyPr/>
                    <a:lstStyle/>
                    <a:p>
                      <a:pPr algn="l"/>
                      <a:r>
                        <a:rPr lang="en-US" sz="1200" b="1" dirty="0">
                          <a:solidFill>
                            <a:srgbClr val="000000"/>
                          </a:solidFill>
                          <a:latin typeface="+mn-lt"/>
                          <a:cs typeface="Arial" panose="020B0604020202020204" pitchFamily="34" charset="0"/>
                        </a:rPr>
                        <a:t>WebEx</a:t>
                      </a:r>
                      <a:r>
                        <a:rPr lang="en-US" sz="1200" b="1" baseline="0" dirty="0">
                          <a:solidFill>
                            <a:srgbClr val="000000"/>
                          </a:solidFill>
                          <a:latin typeface="+mn-lt"/>
                          <a:cs typeface="Arial" panose="020B0604020202020204" pitchFamily="34" charset="0"/>
                        </a:rPr>
                        <a:t> and </a:t>
                      </a:r>
                      <a:r>
                        <a:rPr lang="en-US" sz="1200" b="1" dirty="0">
                          <a:solidFill>
                            <a:srgbClr val="000000"/>
                          </a:solidFill>
                          <a:latin typeface="+mn-lt"/>
                          <a:cs typeface="Arial" panose="020B0604020202020204" pitchFamily="34" charset="0"/>
                        </a:rPr>
                        <a:t>Spark</a:t>
                      </a:r>
                    </a:p>
                  </a:txBody>
                  <a:tcPr marT="38100" marB="38100"/>
                </a:tc>
                <a:tc>
                  <a:txBody>
                    <a:bodyPr/>
                    <a:lstStyle/>
                    <a:p>
                      <a:pPr algn="l"/>
                      <a:r>
                        <a:rPr lang="en-US" sz="1200" b="1" baseline="0" dirty="0">
                          <a:solidFill>
                            <a:srgbClr val="000000"/>
                          </a:solidFill>
                          <a:latin typeface="+mn-lt"/>
                          <a:cs typeface="Arial" panose="020B0604020202020204" pitchFamily="34" charset="0"/>
                        </a:rPr>
                        <a:t>Refer user to RCSS queue as </a:t>
                      </a:r>
                      <a:r>
                        <a:rPr lang="en-US" sz="1200" b="1" baseline="0" dirty="0" err="1">
                          <a:solidFill>
                            <a:srgbClr val="000000"/>
                          </a:solidFill>
                          <a:latin typeface="+mn-lt"/>
                          <a:cs typeface="Arial" panose="020B0604020202020204" pitchFamily="34" charset="0"/>
                        </a:rPr>
                        <a:t>webex</a:t>
                      </a:r>
                      <a:r>
                        <a:rPr lang="en-US" sz="1200" b="1" baseline="0" dirty="0">
                          <a:solidFill>
                            <a:srgbClr val="000000"/>
                          </a:solidFill>
                          <a:latin typeface="+mn-lt"/>
                          <a:cs typeface="Arial" panose="020B0604020202020204" pitchFamily="34" charset="0"/>
                        </a:rPr>
                        <a:t> and spark is no longer supported by ESTS</a:t>
                      </a:r>
                    </a:p>
                  </a:txBody>
                  <a:tcPr marT="38100" marB="38100"/>
                </a:tc>
                <a:extLst>
                  <a:ext uri="{0D108BD9-81ED-4DB2-BD59-A6C34878D82A}">
                    <a16:rowId xmlns:a16="http://schemas.microsoft.com/office/drawing/2014/main" val="10004"/>
                  </a:ext>
                </a:extLst>
              </a:tr>
              <a:tr h="702011">
                <a:tc>
                  <a:txBody>
                    <a:bodyPr/>
                    <a:lstStyle/>
                    <a:p>
                      <a:pPr algn="l"/>
                      <a:r>
                        <a:rPr lang="en-US" sz="1200" b="1" dirty="0">
                          <a:solidFill>
                            <a:srgbClr val="000000"/>
                          </a:solidFill>
                          <a:latin typeface="+mn-lt"/>
                          <a:cs typeface="Arial" panose="020B0604020202020204" pitchFamily="34" charset="0"/>
                        </a:rPr>
                        <a:t>Printers Troubleshooting</a:t>
                      </a:r>
                    </a:p>
                  </a:txBody>
                  <a:tcPr marT="38100" marB="38100"/>
                </a:tc>
                <a:tc>
                  <a:txBody>
                    <a:bodyPr/>
                    <a:lstStyle/>
                    <a:p>
                      <a:pPr algn="l"/>
                      <a:r>
                        <a:rPr lang="en-US" sz="1200" b="1" dirty="0">
                          <a:solidFill>
                            <a:srgbClr val="000000"/>
                          </a:solidFill>
                          <a:latin typeface="+mn-lt"/>
                          <a:cs typeface="Arial" panose="020B0604020202020204" pitchFamily="34" charset="0"/>
                        </a:rPr>
                        <a:t>Anything related to printers’ drivers or printing System on Mac,</a:t>
                      </a:r>
                      <a:r>
                        <a:rPr lang="en-US" sz="1200" b="1" baseline="0" dirty="0">
                          <a:solidFill>
                            <a:srgbClr val="000000"/>
                          </a:solidFill>
                          <a:latin typeface="+mn-lt"/>
                          <a:cs typeface="Arial" panose="020B0604020202020204" pitchFamily="34" charset="0"/>
                        </a:rPr>
                        <a:t> Desktop T1 Mac should support. If it’s related to printer access or </a:t>
                      </a:r>
                      <a:r>
                        <a:rPr lang="en-US" sz="1200" b="1" baseline="0" dirty="0" err="1">
                          <a:solidFill>
                            <a:srgbClr val="000000"/>
                          </a:solidFill>
                          <a:latin typeface="+mn-lt"/>
                          <a:cs typeface="Arial" panose="020B0604020202020204" pitchFamily="34" charset="0"/>
                        </a:rPr>
                        <a:t>MobilePrint</a:t>
                      </a:r>
                      <a:r>
                        <a:rPr lang="en-US" sz="1200" b="1" baseline="0" dirty="0">
                          <a:solidFill>
                            <a:srgbClr val="000000"/>
                          </a:solidFill>
                          <a:latin typeface="+mn-lt"/>
                          <a:cs typeface="Arial" panose="020B0604020202020204" pitchFamily="34" charset="0"/>
                        </a:rPr>
                        <a:t> doesn’t work, then escalate to Xerox team.</a:t>
                      </a:r>
                      <a:endParaRPr lang="en-US" sz="1200" b="1" dirty="0">
                        <a:solidFill>
                          <a:srgbClr val="000000"/>
                        </a:solidFill>
                        <a:latin typeface="+mn-lt"/>
                        <a:cs typeface="Arial" panose="020B0604020202020204" pitchFamily="34" charset="0"/>
                      </a:endParaRPr>
                    </a:p>
                  </a:txBody>
                  <a:tcPr marT="38100" marB="38100"/>
                </a:tc>
                <a:extLst>
                  <a:ext uri="{0D108BD9-81ED-4DB2-BD59-A6C34878D82A}">
                    <a16:rowId xmlns:a16="http://schemas.microsoft.com/office/drawing/2014/main" val="10005"/>
                  </a:ext>
                </a:extLst>
              </a:tr>
              <a:tr h="539226">
                <a:tc>
                  <a:txBody>
                    <a:bodyPr/>
                    <a:lstStyle/>
                    <a:p>
                      <a:pPr algn="l"/>
                      <a:r>
                        <a:rPr lang="en-US" sz="1200" b="1" dirty="0" err="1">
                          <a:solidFill>
                            <a:srgbClr val="000000"/>
                          </a:solidFill>
                          <a:latin typeface="+mn-lt"/>
                          <a:cs typeface="Arial" panose="020B0604020202020204" pitchFamily="34" charset="0"/>
                        </a:rPr>
                        <a:t>OnRamp</a:t>
                      </a:r>
                      <a:r>
                        <a:rPr lang="en-US" sz="1200" b="1" dirty="0">
                          <a:solidFill>
                            <a:srgbClr val="000000"/>
                          </a:solidFill>
                          <a:latin typeface="+mn-lt"/>
                          <a:cs typeface="Arial" panose="020B0604020202020204" pitchFamily="34" charset="0"/>
                        </a:rPr>
                        <a:t> Application</a:t>
                      </a:r>
                    </a:p>
                  </a:txBody>
                  <a:tcPr marT="38100" marB="38100"/>
                </a:tc>
                <a:tc>
                  <a:txBody>
                    <a:bodyPr/>
                    <a:lstStyle/>
                    <a:p>
                      <a:pPr algn="l"/>
                      <a:r>
                        <a:rPr lang="en-US" sz="1200" b="1" dirty="0">
                          <a:solidFill>
                            <a:srgbClr val="000000"/>
                          </a:solidFill>
                          <a:latin typeface="+mn-lt"/>
                          <a:cs typeface="Arial" panose="020B0604020202020204" pitchFamily="34" charset="0"/>
                        </a:rPr>
                        <a:t>If it’s related to access,</a:t>
                      </a:r>
                      <a:r>
                        <a:rPr lang="en-US" sz="1200" b="1" baseline="0" dirty="0">
                          <a:solidFill>
                            <a:srgbClr val="000000"/>
                          </a:solidFill>
                          <a:latin typeface="+mn-lt"/>
                          <a:cs typeface="Arial" panose="020B0604020202020204" pitchFamily="34" charset="0"/>
                        </a:rPr>
                        <a:t> then pass it to </a:t>
                      </a:r>
                      <a:r>
                        <a:rPr lang="en-US" sz="1200" b="1" baseline="0" dirty="0" err="1">
                          <a:solidFill>
                            <a:srgbClr val="000000"/>
                          </a:solidFill>
                          <a:latin typeface="+mn-lt"/>
                          <a:cs typeface="Arial" panose="020B0604020202020204" pitchFamily="34" charset="0"/>
                        </a:rPr>
                        <a:t>OnRamp</a:t>
                      </a:r>
                      <a:r>
                        <a:rPr lang="en-US" sz="1200" b="1" baseline="0" dirty="0">
                          <a:solidFill>
                            <a:srgbClr val="000000"/>
                          </a:solidFill>
                          <a:latin typeface="+mn-lt"/>
                          <a:cs typeface="Arial" panose="020B0604020202020204" pitchFamily="34" charset="0"/>
                        </a:rPr>
                        <a:t> support team after checking on different machines, else Desktop T1 Mac should support. </a:t>
                      </a:r>
                      <a:endParaRPr lang="en-US" sz="1200" b="1" dirty="0">
                        <a:solidFill>
                          <a:srgbClr val="000000"/>
                        </a:solidFill>
                        <a:latin typeface="+mn-lt"/>
                        <a:cs typeface="Arial" panose="020B0604020202020204" pitchFamily="34" charset="0"/>
                      </a:endParaRPr>
                    </a:p>
                  </a:txBody>
                  <a:tcPr marT="38100" marB="381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1772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Top or known Issues </a:t>
            </a:r>
          </a:p>
        </p:txBody>
      </p:sp>
      <p:pic>
        <p:nvPicPr>
          <p:cNvPr id="4" name="Picture 3"/>
          <p:cNvPicPr>
            <a:picLocks noChangeAspect="1"/>
          </p:cNvPicPr>
          <p:nvPr/>
        </p:nvPicPr>
        <p:blipFill>
          <a:blip r:embed="rId3"/>
          <a:stretch>
            <a:fillRect/>
          </a:stretch>
        </p:blipFill>
        <p:spPr>
          <a:xfrm>
            <a:off x="8151132" y="3919040"/>
            <a:ext cx="673863" cy="800822"/>
          </a:xfrm>
          <a:prstGeom prst="rect">
            <a:avLst/>
          </a:prstGeom>
        </p:spPr>
      </p:pic>
    </p:spTree>
    <p:extLst>
      <p:ext uri="{BB962C8B-B14F-4D97-AF65-F5344CB8AC3E}">
        <p14:creationId xmlns:p14="http://schemas.microsoft.com/office/powerpoint/2010/main" val="1827735153"/>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860" y="85415"/>
            <a:ext cx="8603963" cy="936992"/>
          </a:xfrm>
        </p:spPr>
        <p:txBody>
          <a:bodyPr/>
          <a:lstStyle/>
          <a:p>
            <a:pPr algn="ctr"/>
            <a:r>
              <a:rPr lang="en-US" sz="2268" dirty="0">
                <a:solidFill>
                  <a:schemeClr val="tx1"/>
                </a:solidFill>
              </a:rPr>
              <a:t>Top Issues and Solutions </a:t>
            </a:r>
            <a:r>
              <a:rPr lang="en-US" sz="2165" dirty="0">
                <a:solidFill>
                  <a:schemeClr val="tx1"/>
                </a:solidFill>
              </a:rPr>
              <a:t/>
            </a:r>
            <a:br>
              <a:rPr lang="en-US" sz="2165" dirty="0">
                <a:solidFill>
                  <a:schemeClr val="tx1"/>
                </a:solidFill>
              </a:rPr>
            </a:br>
            <a:endParaRPr lang="en-US" sz="1443" dirty="0">
              <a:solidFill>
                <a:schemeClr val="tx1"/>
              </a:solidFill>
            </a:endParaRPr>
          </a:p>
        </p:txBody>
      </p:sp>
      <p:graphicFrame>
        <p:nvGraphicFramePr>
          <p:cNvPr id="6" name="Table 5">
            <a:extLst>
              <a:ext uri="{FF2B5EF4-FFF2-40B4-BE49-F238E27FC236}">
                <a16:creationId xmlns:a16="http://schemas.microsoft.com/office/drawing/2014/main" id="{B1F0D10D-7386-4D45-9566-17B4CF40E0AA}"/>
              </a:ext>
            </a:extLst>
          </p:cNvPr>
          <p:cNvGraphicFramePr>
            <a:graphicFrameLocks noGrp="1"/>
          </p:cNvGraphicFramePr>
          <p:nvPr>
            <p:extLst>
              <p:ext uri="{D42A27DB-BD31-4B8C-83A1-F6EECF244321}">
                <p14:modId xmlns:p14="http://schemas.microsoft.com/office/powerpoint/2010/main" val="4131460545"/>
              </p:ext>
            </p:extLst>
          </p:nvPr>
        </p:nvGraphicFramePr>
        <p:xfrm>
          <a:off x="843015" y="1022407"/>
          <a:ext cx="7897739" cy="3831440"/>
        </p:xfrm>
        <a:graphic>
          <a:graphicData uri="http://schemas.openxmlformats.org/drawingml/2006/table">
            <a:tbl>
              <a:tblPr firstRow="1" bandRow="1">
                <a:tableStyleId>{5C22544A-7EE6-4342-B048-85BDC9FD1C3A}</a:tableStyleId>
              </a:tblPr>
              <a:tblGrid>
                <a:gridCol w="1772325">
                  <a:extLst>
                    <a:ext uri="{9D8B030D-6E8A-4147-A177-3AD203B41FA5}">
                      <a16:colId xmlns:a16="http://schemas.microsoft.com/office/drawing/2014/main" val="20000"/>
                    </a:ext>
                  </a:extLst>
                </a:gridCol>
                <a:gridCol w="2846126">
                  <a:extLst>
                    <a:ext uri="{9D8B030D-6E8A-4147-A177-3AD203B41FA5}">
                      <a16:colId xmlns:a16="http://schemas.microsoft.com/office/drawing/2014/main" val="20001"/>
                    </a:ext>
                  </a:extLst>
                </a:gridCol>
                <a:gridCol w="3279288">
                  <a:extLst>
                    <a:ext uri="{9D8B030D-6E8A-4147-A177-3AD203B41FA5}">
                      <a16:colId xmlns:a16="http://schemas.microsoft.com/office/drawing/2014/main" val="20002"/>
                    </a:ext>
                  </a:extLst>
                </a:gridCol>
              </a:tblGrid>
              <a:tr h="218510">
                <a:tc>
                  <a:txBody>
                    <a:bodyPr/>
                    <a:lstStyle/>
                    <a:p>
                      <a:pPr algn="ctr"/>
                      <a:r>
                        <a:rPr lang="en-US" sz="1400" b="1" dirty="0">
                          <a:solidFill>
                            <a:schemeClr val="bg1"/>
                          </a:solidFill>
                        </a:rPr>
                        <a:t>Issue</a:t>
                      </a:r>
                    </a:p>
                  </a:txBody>
                  <a:tcPr/>
                </a:tc>
                <a:tc>
                  <a:txBody>
                    <a:bodyPr/>
                    <a:lstStyle/>
                    <a:p>
                      <a:pPr algn="ctr"/>
                      <a:r>
                        <a:rPr lang="en-US" sz="1400" b="1" dirty="0">
                          <a:solidFill>
                            <a:schemeClr val="bg1"/>
                          </a:solidFill>
                        </a:rPr>
                        <a:t>Description</a:t>
                      </a:r>
                    </a:p>
                  </a:txBody>
                  <a:tcPr/>
                </a:tc>
                <a:tc>
                  <a:txBody>
                    <a:bodyPr/>
                    <a:lstStyle/>
                    <a:p>
                      <a:pPr algn="ctr"/>
                      <a:r>
                        <a:rPr lang="en-US" sz="1400" b="1" dirty="0">
                          <a:solidFill>
                            <a:schemeClr val="bg1"/>
                          </a:solidFill>
                        </a:rPr>
                        <a:t>Solution</a:t>
                      </a:r>
                      <a:r>
                        <a:rPr lang="en-US" sz="1200" b="1" dirty="0">
                          <a:solidFill>
                            <a:schemeClr val="bg1"/>
                          </a:solidFill>
                        </a:rPr>
                        <a:t> </a:t>
                      </a:r>
                      <a:r>
                        <a:rPr lang="en-US" sz="1400" b="1" dirty="0">
                          <a:solidFill>
                            <a:schemeClr val="bg1"/>
                          </a:solidFill>
                        </a:rPr>
                        <a:t>/</a:t>
                      </a:r>
                      <a:r>
                        <a:rPr lang="en-US" sz="1200" b="1" dirty="0">
                          <a:solidFill>
                            <a:schemeClr val="bg1"/>
                          </a:solidFill>
                        </a:rPr>
                        <a:t> </a:t>
                      </a:r>
                      <a:r>
                        <a:rPr lang="en-US" sz="1400" b="1" dirty="0">
                          <a:solidFill>
                            <a:schemeClr val="bg1"/>
                          </a:solidFill>
                        </a:rPr>
                        <a:t>Workaround</a:t>
                      </a:r>
                    </a:p>
                  </a:txBody>
                  <a:tcPr/>
                </a:tc>
                <a:extLst>
                  <a:ext uri="{0D108BD9-81ED-4DB2-BD59-A6C34878D82A}">
                    <a16:rowId xmlns:a16="http://schemas.microsoft.com/office/drawing/2014/main" val="10000"/>
                  </a:ext>
                </a:extLst>
              </a:tr>
              <a:tr h="600969">
                <a:tc>
                  <a:txBody>
                    <a:bodyPr/>
                    <a:lstStyle/>
                    <a:p>
                      <a:pPr algn="ctr"/>
                      <a:r>
                        <a:rPr lang="en-US" sz="1200" b="1" dirty="0">
                          <a:solidFill>
                            <a:schemeClr val="bg1"/>
                          </a:solidFill>
                        </a:rPr>
                        <a:t>Search</a:t>
                      </a:r>
                      <a:r>
                        <a:rPr lang="en-US" sz="1200" b="1" baseline="0" dirty="0">
                          <a:solidFill>
                            <a:schemeClr val="bg1"/>
                          </a:solidFill>
                        </a:rPr>
                        <a:t> feature not working on MS Outlook 2016</a:t>
                      </a:r>
                      <a:endParaRPr lang="en-US" sz="1200" b="1" dirty="0">
                        <a:solidFill>
                          <a:schemeClr val="bg1"/>
                        </a:solidFill>
                      </a:endParaRPr>
                    </a:p>
                  </a:txBody>
                  <a:tcPr/>
                </a:tc>
                <a:tc>
                  <a:txBody>
                    <a:bodyPr/>
                    <a:lstStyle/>
                    <a:p>
                      <a:pPr algn="ctr"/>
                      <a:r>
                        <a:rPr lang="en-US" sz="1200" b="1" dirty="0">
                          <a:solidFill>
                            <a:schemeClr val="bg1"/>
                          </a:solidFill>
                        </a:rPr>
                        <a:t>Unable</a:t>
                      </a:r>
                      <a:r>
                        <a:rPr lang="en-US" sz="1200" b="1" baseline="0" dirty="0">
                          <a:solidFill>
                            <a:schemeClr val="bg1"/>
                          </a:solidFill>
                        </a:rPr>
                        <a:t> to search e-mails, Calendars and Contacts</a:t>
                      </a:r>
                      <a:endParaRPr lang="en-US" sz="1200" b="1" dirty="0">
                        <a:solidFill>
                          <a:schemeClr val="bg1"/>
                        </a:solidFill>
                      </a:endParaRPr>
                    </a:p>
                  </a:txBody>
                  <a:tcPr/>
                </a:tc>
                <a:tc>
                  <a:txBody>
                    <a:bodyPr/>
                    <a:lstStyle/>
                    <a:p>
                      <a:pPr marL="0" marR="0" indent="0" algn="ctr" defTabSz="914346"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Assign</a:t>
                      </a:r>
                      <a:r>
                        <a:rPr lang="en-US" sz="1200" b="1" baseline="0" dirty="0">
                          <a:solidFill>
                            <a:schemeClr val="bg1"/>
                          </a:solidFill>
                        </a:rPr>
                        <a:t> Outlook as Default App for *</a:t>
                      </a:r>
                      <a:r>
                        <a:rPr lang="en-US" sz="1200" b="1" i="0" kern="1200" dirty="0">
                          <a:solidFill>
                            <a:schemeClr val="bg1"/>
                          </a:solidFill>
                          <a:effectLst/>
                          <a:latin typeface="+mn-lt"/>
                          <a:ea typeface="+mn-ea"/>
                          <a:cs typeface="+mn-cs"/>
                        </a:rPr>
                        <a:t>.olk15Message files and</a:t>
                      </a:r>
                      <a:r>
                        <a:rPr lang="en-US" sz="1200" b="1" i="0" kern="1200" baseline="0" dirty="0">
                          <a:solidFill>
                            <a:schemeClr val="bg1"/>
                          </a:solidFill>
                          <a:effectLst/>
                          <a:latin typeface="+mn-lt"/>
                          <a:ea typeface="+mn-ea"/>
                          <a:cs typeface="+mn-cs"/>
                        </a:rPr>
                        <a:t> perform re-indexing</a:t>
                      </a:r>
                      <a:endParaRPr lang="en-US" sz="1200" b="1" dirty="0">
                        <a:solidFill>
                          <a:schemeClr val="bg1"/>
                        </a:solidFill>
                      </a:endParaRPr>
                    </a:p>
                  </a:txBody>
                  <a:tcPr/>
                </a:tc>
                <a:extLst>
                  <a:ext uri="{0D108BD9-81ED-4DB2-BD59-A6C34878D82A}">
                    <a16:rowId xmlns:a16="http://schemas.microsoft.com/office/drawing/2014/main" val="10001"/>
                  </a:ext>
                </a:extLst>
              </a:tr>
              <a:tr h="600969">
                <a:tc>
                  <a:txBody>
                    <a:bodyPr/>
                    <a:lstStyle/>
                    <a:p>
                      <a:pPr algn="ctr"/>
                      <a:r>
                        <a:rPr lang="en-US" sz="1200" b="1" dirty="0">
                          <a:solidFill>
                            <a:schemeClr val="bg1"/>
                          </a:solidFill>
                        </a:rPr>
                        <a:t>Unable to Print from Mac</a:t>
                      </a:r>
                    </a:p>
                  </a:txBody>
                  <a:tcPr/>
                </a:tc>
                <a:tc>
                  <a:txBody>
                    <a:bodyPr/>
                    <a:lstStyle/>
                    <a:p>
                      <a:pPr algn="ctr"/>
                      <a:r>
                        <a:rPr lang="en-US" sz="1200" b="1" dirty="0">
                          <a:solidFill>
                            <a:schemeClr val="bg1"/>
                          </a:solidFill>
                        </a:rPr>
                        <a:t>Unable to print</a:t>
                      </a:r>
                      <a:r>
                        <a:rPr lang="en-US" sz="1200" b="1" baseline="0" dirty="0">
                          <a:solidFill>
                            <a:schemeClr val="bg1"/>
                          </a:solidFill>
                        </a:rPr>
                        <a:t> as the print Jobs are getting cancelled automatically</a:t>
                      </a:r>
                      <a:endParaRPr lang="en-US" sz="1200" b="1" dirty="0">
                        <a:solidFill>
                          <a:schemeClr val="bg1"/>
                        </a:solidFill>
                      </a:endParaRPr>
                    </a:p>
                  </a:txBody>
                  <a:tcPr/>
                </a:tc>
                <a:tc>
                  <a:txBody>
                    <a:bodyPr/>
                    <a:lstStyle/>
                    <a:p>
                      <a:pPr algn="ctr"/>
                      <a:r>
                        <a:rPr lang="en-US" sz="1200" b="1" dirty="0">
                          <a:solidFill>
                            <a:schemeClr val="bg1"/>
                          </a:solidFill>
                        </a:rPr>
                        <a:t>Uninstall Print Audit 6 Application and replace the CUPS folder and reset the printing system</a:t>
                      </a:r>
                    </a:p>
                  </a:txBody>
                  <a:tcPr/>
                </a:tc>
                <a:extLst>
                  <a:ext uri="{0D108BD9-81ED-4DB2-BD59-A6C34878D82A}">
                    <a16:rowId xmlns:a16="http://schemas.microsoft.com/office/drawing/2014/main" val="10002"/>
                  </a:ext>
                </a:extLst>
              </a:tr>
              <a:tr h="600969">
                <a:tc>
                  <a:txBody>
                    <a:bodyPr/>
                    <a:lstStyle/>
                    <a:p>
                      <a:pPr algn="ctr"/>
                      <a:r>
                        <a:rPr lang="en-US" sz="1200" b="1" dirty="0">
                          <a:solidFill>
                            <a:schemeClr val="bg1"/>
                          </a:solidFill>
                        </a:rPr>
                        <a:t>Unable to join to WebEx</a:t>
                      </a:r>
                      <a:r>
                        <a:rPr lang="en-US" sz="1200" b="1" baseline="0" dirty="0">
                          <a:solidFill>
                            <a:schemeClr val="bg1"/>
                          </a:solidFill>
                        </a:rPr>
                        <a:t> Meeting</a:t>
                      </a:r>
                      <a:endParaRPr lang="en-US" sz="1200" b="1" dirty="0">
                        <a:solidFill>
                          <a:schemeClr val="bg1"/>
                        </a:solidFill>
                      </a:endParaRPr>
                    </a:p>
                  </a:txBody>
                  <a:tcPr/>
                </a:tc>
                <a:tc>
                  <a:txBody>
                    <a:bodyPr/>
                    <a:lstStyle/>
                    <a:p>
                      <a:pPr algn="ctr"/>
                      <a:r>
                        <a:rPr lang="en-US" sz="1200" b="1" dirty="0">
                          <a:solidFill>
                            <a:schemeClr val="bg1"/>
                          </a:solidFill>
                        </a:rPr>
                        <a:t>Unable to join to WebEx meeting as it asks to download add-on</a:t>
                      </a:r>
                      <a:r>
                        <a:rPr lang="en-US" sz="1200" b="1" baseline="0" dirty="0">
                          <a:solidFill>
                            <a:schemeClr val="bg1"/>
                          </a:solidFill>
                        </a:rPr>
                        <a:t> again and again</a:t>
                      </a:r>
                      <a:endParaRPr lang="en-US" sz="1200" b="1" dirty="0">
                        <a:solidFill>
                          <a:schemeClr val="bg1"/>
                        </a:solidFill>
                      </a:endParaRPr>
                    </a:p>
                  </a:txBody>
                  <a:tcPr/>
                </a:tc>
                <a:tc>
                  <a:txBody>
                    <a:bodyPr/>
                    <a:lstStyle/>
                    <a:p>
                      <a:pPr algn="ctr"/>
                      <a:r>
                        <a:rPr lang="en-US" sz="1200" b="1" dirty="0">
                          <a:solidFill>
                            <a:schemeClr val="bg1"/>
                          </a:solidFill>
                        </a:rPr>
                        <a:t>Perform a permission repair of Home and root directory and reinstall</a:t>
                      </a:r>
                      <a:r>
                        <a:rPr lang="en-US" sz="1200" b="1" baseline="0" dirty="0">
                          <a:solidFill>
                            <a:schemeClr val="bg1"/>
                          </a:solidFill>
                        </a:rPr>
                        <a:t> WebEx PT and Cisco Meeting Center</a:t>
                      </a:r>
                      <a:endParaRPr lang="en-US" sz="1200" b="1" dirty="0">
                        <a:solidFill>
                          <a:schemeClr val="bg1"/>
                        </a:solidFill>
                      </a:endParaRPr>
                    </a:p>
                  </a:txBody>
                  <a:tcPr/>
                </a:tc>
                <a:extLst>
                  <a:ext uri="{0D108BD9-81ED-4DB2-BD59-A6C34878D82A}">
                    <a16:rowId xmlns:a16="http://schemas.microsoft.com/office/drawing/2014/main" val="10003"/>
                  </a:ext>
                </a:extLst>
              </a:tr>
              <a:tr h="600969">
                <a:tc>
                  <a:txBody>
                    <a:bodyPr/>
                    <a:lstStyle/>
                    <a:p>
                      <a:pPr algn="ctr"/>
                      <a:r>
                        <a:rPr lang="en-US" sz="1200" b="1" dirty="0">
                          <a:solidFill>
                            <a:schemeClr val="bg1"/>
                          </a:solidFill>
                        </a:rPr>
                        <a:t>Outlook</a:t>
                      </a:r>
                      <a:r>
                        <a:rPr lang="en-US" sz="1200" b="1" baseline="0" dirty="0">
                          <a:solidFill>
                            <a:schemeClr val="bg1"/>
                          </a:solidFill>
                        </a:rPr>
                        <a:t> Freezes</a:t>
                      </a:r>
                      <a:endParaRPr lang="en-US" sz="1200" b="1" dirty="0">
                        <a:solidFill>
                          <a:schemeClr val="bg1"/>
                        </a:solidFill>
                      </a:endParaRPr>
                    </a:p>
                  </a:txBody>
                  <a:tcPr/>
                </a:tc>
                <a:tc>
                  <a:txBody>
                    <a:bodyPr/>
                    <a:lstStyle/>
                    <a:p>
                      <a:pPr algn="ctr"/>
                      <a:r>
                        <a:rPr lang="en-US" sz="1200" b="1" dirty="0">
                          <a:solidFill>
                            <a:schemeClr val="bg1"/>
                          </a:solidFill>
                        </a:rPr>
                        <a:t>Outlook goes to frozen state</a:t>
                      </a:r>
                      <a:r>
                        <a:rPr lang="en-US" sz="1200" b="1" baseline="0" dirty="0">
                          <a:solidFill>
                            <a:schemeClr val="bg1"/>
                          </a:solidFill>
                        </a:rPr>
                        <a:t> while switching between Mail and Calendar window</a:t>
                      </a:r>
                      <a:endParaRPr lang="en-US" sz="1200" b="1" dirty="0">
                        <a:solidFill>
                          <a:schemeClr val="bg1"/>
                        </a:solidFill>
                      </a:endParaRPr>
                    </a:p>
                  </a:txBody>
                  <a:tcPr/>
                </a:tc>
                <a:tc>
                  <a:txBody>
                    <a:bodyPr/>
                    <a:lstStyle/>
                    <a:p>
                      <a:pPr algn="ctr"/>
                      <a:r>
                        <a:rPr lang="en-US" sz="1200" b="1" dirty="0">
                          <a:solidFill>
                            <a:schemeClr val="bg1"/>
                          </a:solidFill>
                        </a:rPr>
                        <a:t>Removed</a:t>
                      </a:r>
                      <a:r>
                        <a:rPr lang="en-US" sz="1200" b="1" baseline="0" dirty="0">
                          <a:solidFill>
                            <a:schemeClr val="bg1"/>
                          </a:solidFill>
                        </a:rPr>
                        <a:t> all shared calendars and suggest the user to archive or delete old calendars, if it’s more</a:t>
                      </a:r>
                      <a:endParaRPr lang="en-US" sz="1200" b="1" dirty="0">
                        <a:solidFill>
                          <a:schemeClr val="bg1"/>
                        </a:solidFill>
                      </a:endParaRPr>
                    </a:p>
                  </a:txBody>
                  <a:tcPr/>
                </a:tc>
                <a:extLst>
                  <a:ext uri="{0D108BD9-81ED-4DB2-BD59-A6C34878D82A}">
                    <a16:rowId xmlns:a16="http://schemas.microsoft.com/office/drawing/2014/main" val="10004"/>
                  </a:ext>
                </a:extLst>
              </a:tr>
              <a:tr h="600969">
                <a:tc>
                  <a:txBody>
                    <a:bodyPr/>
                    <a:lstStyle/>
                    <a:p>
                      <a:pPr algn="ctr"/>
                      <a:r>
                        <a:rPr lang="en-US" sz="1200" b="1" dirty="0">
                          <a:solidFill>
                            <a:schemeClr val="bg1"/>
                          </a:solidFill>
                        </a:rPr>
                        <a:t>Onramp Issue</a:t>
                      </a:r>
                    </a:p>
                  </a:txBody>
                  <a:tcPr/>
                </a:tc>
                <a:tc>
                  <a:txBody>
                    <a:bodyPr/>
                    <a:lstStyle/>
                    <a:p>
                      <a:pPr algn="ctr"/>
                      <a:r>
                        <a:rPr lang="en-US" sz="1200" b="1" dirty="0">
                          <a:solidFill>
                            <a:schemeClr val="bg1"/>
                          </a:solidFill>
                        </a:rPr>
                        <a:t>Unable to login to Onramp Application</a:t>
                      </a:r>
                    </a:p>
                  </a:txBody>
                  <a:tcPr/>
                </a:tc>
                <a:tc>
                  <a:txBody>
                    <a:bodyPr/>
                    <a:lstStyle/>
                    <a:p>
                      <a:pPr algn="ctr"/>
                      <a:r>
                        <a:rPr lang="en-US" sz="1200" b="1" dirty="0">
                          <a:solidFill>
                            <a:schemeClr val="bg1"/>
                          </a:solidFill>
                        </a:rPr>
                        <a:t>Clear all the stored password from browsers</a:t>
                      </a:r>
                      <a:r>
                        <a:rPr lang="en-US" sz="1200" b="1" baseline="0" dirty="0">
                          <a:solidFill>
                            <a:schemeClr val="bg1"/>
                          </a:solidFill>
                        </a:rPr>
                        <a:t> and Keychain Access and also clear browsers cache and cookies</a:t>
                      </a:r>
                      <a:endParaRPr lang="en-US" sz="1200" b="1" dirty="0">
                        <a:solidFill>
                          <a:schemeClr val="bg1"/>
                        </a:solidFill>
                      </a:endParaRPr>
                    </a:p>
                  </a:txBody>
                  <a:tcPr/>
                </a:tc>
                <a:extLst>
                  <a:ext uri="{0D108BD9-81ED-4DB2-BD59-A6C34878D82A}">
                    <a16:rowId xmlns:a16="http://schemas.microsoft.com/office/drawing/2014/main" val="10005"/>
                  </a:ext>
                </a:extLst>
              </a:tr>
              <a:tr h="326240">
                <a:tc>
                  <a:txBody>
                    <a:bodyPr/>
                    <a:lstStyle/>
                    <a:p>
                      <a:pPr algn="ctr"/>
                      <a:r>
                        <a:rPr lang="en-US" sz="1200" b="1" dirty="0">
                          <a:solidFill>
                            <a:schemeClr val="bg1"/>
                          </a:solidFill>
                        </a:rPr>
                        <a:t>Network Issue</a:t>
                      </a:r>
                    </a:p>
                  </a:txBody>
                  <a:tcPr/>
                </a:tc>
                <a:tc>
                  <a:txBody>
                    <a:bodyPr/>
                    <a:lstStyle/>
                    <a:p>
                      <a:pPr algn="ctr"/>
                      <a:r>
                        <a:rPr lang="en-US" sz="1200" b="1" dirty="0">
                          <a:solidFill>
                            <a:schemeClr val="bg1"/>
                          </a:solidFill>
                        </a:rPr>
                        <a:t>Unable to connect to Blizzard</a:t>
                      </a:r>
                    </a:p>
                  </a:txBody>
                  <a:tcPr/>
                </a:tc>
                <a:tc>
                  <a:txBody>
                    <a:bodyPr/>
                    <a:lstStyle/>
                    <a:p>
                      <a:pPr algn="ctr"/>
                      <a:r>
                        <a:rPr lang="en-US" sz="1200" b="1" dirty="0">
                          <a:solidFill>
                            <a:schemeClr val="bg1"/>
                          </a:solidFill>
                        </a:rPr>
                        <a:t>Delete entries from Keychain</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787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9CB3-7FFE-D64C-A7B3-8584CA66935C}"/>
              </a:ext>
            </a:extLst>
          </p:cNvPr>
          <p:cNvSpPr>
            <a:spLocks noGrp="1"/>
          </p:cNvSpPr>
          <p:nvPr>
            <p:ph type="body" sz="quarter" idx="11"/>
          </p:nvPr>
        </p:nvSpPr>
        <p:spPr>
          <a:xfrm>
            <a:off x="512118" y="3268526"/>
            <a:ext cx="8648225" cy="1169038"/>
          </a:xfrm>
        </p:spPr>
        <p:txBody>
          <a:bodyPr/>
          <a:lstStyle/>
          <a:p>
            <a:r>
              <a:rPr lang="en-US" sz="3200" dirty="0"/>
              <a:t>Associated Links / Sites</a:t>
            </a:r>
          </a:p>
          <a:p>
            <a:endParaRPr lang="en-US" sz="3200" dirty="0"/>
          </a:p>
        </p:txBody>
      </p:sp>
    </p:spTree>
    <p:extLst>
      <p:ext uri="{BB962C8B-B14F-4D97-AF65-F5344CB8AC3E}">
        <p14:creationId xmlns:p14="http://schemas.microsoft.com/office/powerpoint/2010/main" val="3529930724"/>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BD63BD6-6CD2-D641-8883-7C9A50F4817C}"/>
              </a:ext>
            </a:extLst>
          </p:cNvPr>
          <p:cNvGraphicFramePr>
            <a:graphicFrameLocks noGrp="1"/>
          </p:cNvGraphicFramePr>
          <p:nvPr>
            <p:extLst>
              <p:ext uri="{D42A27DB-BD31-4B8C-83A1-F6EECF244321}">
                <p14:modId xmlns:p14="http://schemas.microsoft.com/office/powerpoint/2010/main" val="1173282157"/>
              </p:ext>
            </p:extLst>
          </p:nvPr>
        </p:nvGraphicFramePr>
        <p:xfrm>
          <a:off x="591074" y="1148342"/>
          <a:ext cx="8402268" cy="3814499"/>
        </p:xfrm>
        <a:graphic>
          <a:graphicData uri="http://schemas.openxmlformats.org/drawingml/2006/table">
            <a:tbl>
              <a:tblPr firstRow="1" bandRow="1">
                <a:tableStyleId>{5C22544A-7EE6-4342-B048-85BDC9FD1C3A}</a:tableStyleId>
              </a:tblPr>
              <a:tblGrid>
                <a:gridCol w="4212550">
                  <a:extLst>
                    <a:ext uri="{9D8B030D-6E8A-4147-A177-3AD203B41FA5}">
                      <a16:colId xmlns:a16="http://schemas.microsoft.com/office/drawing/2014/main" val="20000"/>
                    </a:ext>
                  </a:extLst>
                </a:gridCol>
                <a:gridCol w="4189718">
                  <a:extLst>
                    <a:ext uri="{9D8B030D-6E8A-4147-A177-3AD203B41FA5}">
                      <a16:colId xmlns:a16="http://schemas.microsoft.com/office/drawing/2014/main" val="20001"/>
                    </a:ext>
                  </a:extLst>
                </a:gridCol>
              </a:tblGrid>
              <a:tr h="320800">
                <a:tc>
                  <a:txBody>
                    <a:bodyPr/>
                    <a:lstStyle/>
                    <a:p>
                      <a:r>
                        <a:rPr lang="en-US" sz="1200" dirty="0">
                          <a:latin typeface="+mn-lt"/>
                        </a:rPr>
                        <a:t>Title</a:t>
                      </a:r>
                    </a:p>
                  </a:txBody>
                  <a:tcPr/>
                </a:tc>
                <a:tc>
                  <a:txBody>
                    <a:bodyPr/>
                    <a:lstStyle/>
                    <a:p>
                      <a:r>
                        <a:rPr lang="en-US" sz="1200" dirty="0">
                          <a:latin typeface="+mn-lt"/>
                        </a:rPr>
                        <a:t>Associated Links</a:t>
                      </a:r>
                    </a:p>
                  </a:txBody>
                  <a:tcPr/>
                </a:tc>
                <a:extLst>
                  <a:ext uri="{0D108BD9-81ED-4DB2-BD59-A6C34878D82A}">
                    <a16:rowId xmlns:a16="http://schemas.microsoft.com/office/drawing/2014/main" val="10000"/>
                  </a:ext>
                </a:extLst>
              </a:tr>
              <a:tr h="364919">
                <a:tc>
                  <a:txBody>
                    <a:bodyPr/>
                    <a:lstStyle/>
                    <a:p>
                      <a:r>
                        <a:rPr lang="en-US" sz="1200" b="1" dirty="0">
                          <a:solidFill>
                            <a:schemeClr val="bg1"/>
                          </a:solidFill>
                          <a:latin typeface="+mn-lt"/>
                        </a:rPr>
                        <a:t>Mac OS X </a:t>
                      </a:r>
                      <a:r>
                        <a:rPr lang="en-US" sz="1200" b="1" dirty="0" err="1">
                          <a:solidFill>
                            <a:schemeClr val="bg1"/>
                          </a:solidFill>
                          <a:latin typeface="+mn-lt"/>
                        </a:rPr>
                        <a:t>Troubleshoting</a:t>
                      </a:r>
                      <a:r>
                        <a:rPr lang="en-US" sz="1200" b="1" baseline="0" dirty="0">
                          <a:solidFill>
                            <a:schemeClr val="bg1"/>
                          </a:solidFill>
                          <a:latin typeface="+mn-lt"/>
                        </a:rPr>
                        <a:t> Guide</a:t>
                      </a:r>
                      <a:endParaRPr lang="en-US" sz="1200" b="1" dirty="0">
                        <a:solidFill>
                          <a:schemeClr val="bg1"/>
                        </a:solidFill>
                        <a:latin typeface="+mn-lt"/>
                      </a:endParaRPr>
                    </a:p>
                  </a:txBody>
                  <a:tcPr/>
                </a:tc>
                <a:tc>
                  <a:txBody>
                    <a:bodyPr/>
                    <a:lstStyle/>
                    <a:p>
                      <a:r>
                        <a:rPr lang="en-US" sz="1200" b="1" dirty="0">
                          <a:solidFill>
                            <a:schemeClr val="bg1"/>
                          </a:solidFill>
                          <a:latin typeface="+mn-lt"/>
                          <a:hlinkClick r:id="rId3"/>
                        </a:rPr>
                        <a:t>Technical Support internal - MAC</a:t>
                      </a:r>
                      <a:endParaRPr lang="en-US" sz="1200" b="1" dirty="0">
                        <a:solidFill>
                          <a:schemeClr val="bg1"/>
                        </a:solidFill>
                        <a:latin typeface="+mn-lt"/>
                      </a:endParaRPr>
                    </a:p>
                  </a:txBody>
                  <a:tcPr/>
                </a:tc>
                <a:extLst>
                  <a:ext uri="{0D108BD9-81ED-4DB2-BD59-A6C34878D82A}">
                    <a16:rowId xmlns:a16="http://schemas.microsoft.com/office/drawing/2014/main" val="10001"/>
                  </a:ext>
                </a:extLst>
              </a:tr>
              <a:tr h="360000">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effectLst/>
                          <a:latin typeface="+mn-lt"/>
                          <a:ea typeface="+mn-ea"/>
                          <a:cs typeface="+mn-cs"/>
                        </a:rPr>
                        <a:t>Mac New Hire OS X Setup</a:t>
                      </a:r>
                    </a:p>
                  </a:txBody>
                  <a:tcPr/>
                </a:tc>
                <a:tc>
                  <a:txBody>
                    <a:bodyPr/>
                    <a:lstStyle/>
                    <a:p>
                      <a:r>
                        <a:rPr lang="en-US" sz="1200" b="1" dirty="0">
                          <a:solidFill>
                            <a:schemeClr val="bg1"/>
                          </a:solidFill>
                          <a:latin typeface="+mn-lt"/>
                          <a:hlinkClick r:id="rId4"/>
                        </a:rPr>
                        <a:t>OS Set up – MAC </a:t>
                      </a:r>
                      <a:endParaRPr lang="en-US" sz="1200" b="1" dirty="0">
                        <a:solidFill>
                          <a:schemeClr val="bg1"/>
                        </a:solidFill>
                        <a:latin typeface="+mn-lt"/>
                      </a:endParaRPr>
                    </a:p>
                  </a:txBody>
                  <a:tcPr/>
                </a:tc>
                <a:extLst>
                  <a:ext uri="{0D108BD9-81ED-4DB2-BD59-A6C34878D82A}">
                    <a16:rowId xmlns:a16="http://schemas.microsoft.com/office/drawing/2014/main" val="10002"/>
                  </a:ext>
                </a:extLst>
              </a:tr>
              <a:tr h="360000">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effectLst/>
                          <a:latin typeface="+mn-lt"/>
                          <a:ea typeface="+mn-ea"/>
                          <a:cs typeface="+mn-cs"/>
                        </a:rPr>
                        <a:t>Mac to Mac Refresh OS X Setup</a:t>
                      </a:r>
                    </a:p>
                  </a:txBody>
                  <a:tcPr/>
                </a:tc>
                <a:tc>
                  <a:txBody>
                    <a:bodyPr/>
                    <a:lstStyle/>
                    <a:p>
                      <a:r>
                        <a:rPr lang="en-US" sz="1200" b="1" dirty="0">
                          <a:solidFill>
                            <a:schemeClr val="bg1"/>
                          </a:solidFill>
                          <a:latin typeface="+mn-lt"/>
                          <a:hlinkClick r:id="rId5"/>
                        </a:rPr>
                        <a:t>MAC to MAC Refresh </a:t>
                      </a:r>
                      <a:endParaRPr lang="en-US" sz="1200" b="1" dirty="0">
                        <a:solidFill>
                          <a:schemeClr val="bg1"/>
                        </a:solidFill>
                        <a:latin typeface="+mn-lt"/>
                      </a:endParaRPr>
                    </a:p>
                  </a:txBody>
                  <a:tcPr/>
                </a:tc>
                <a:extLst>
                  <a:ext uri="{0D108BD9-81ED-4DB2-BD59-A6C34878D82A}">
                    <a16:rowId xmlns:a16="http://schemas.microsoft.com/office/drawing/2014/main" val="10003"/>
                  </a:ext>
                </a:extLst>
              </a:tr>
              <a:tr h="360000">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effectLst/>
                          <a:latin typeface="+mn-lt"/>
                          <a:ea typeface="+mn-ea"/>
                          <a:cs typeface="+mn-cs"/>
                        </a:rPr>
                        <a:t>Mac Reimage OS X Sierra Setup</a:t>
                      </a:r>
                    </a:p>
                  </a:txBody>
                  <a:tcPr/>
                </a:tc>
                <a:tc>
                  <a:txBody>
                    <a:bodyPr/>
                    <a:lstStyle/>
                    <a:p>
                      <a:r>
                        <a:rPr lang="en-US" sz="1200" b="1" dirty="0">
                          <a:solidFill>
                            <a:schemeClr val="bg1"/>
                          </a:solidFill>
                          <a:latin typeface="+mn-lt"/>
                          <a:hlinkClick r:id="rId6"/>
                        </a:rPr>
                        <a:t>MAC reimage </a:t>
                      </a:r>
                      <a:endParaRPr lang="en-US" sz="1200" b="1" dirty="0">
                        <a:solidFill>
                          <a:schemeClr val="bg1"/>
                        </a:solidFill>
                        <a:latin typeface="+mn-lt"/>
                      </a:endParaRPr>
                    </a:p>
                  </a:txBody>
                  <a:tcPr/>
                </a:tc>
                <a:extLst>
                  <a:ext uri="{0D108BD9-81ED-4DB2-BD59-A6C34878D82A}">
                    <a16:rowId xmlns:a16="http://schemas.microsoft.com/office/drawing/2014/main" val="10004"/>
                  </a:ext>
                </a:extLst>
              </a:tr>
              <a:tr h="360000">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effectLst/>
                          <a:latin typeface="+mn-lt"/>
                          <a:ea typeface="+mn-ea"/>
                          <a:cs typeface="+mn-cs"/>
                        </a:rPr>
                        <a:t>Mac OS X High Sierra Upgrade</a:t>
                      </a:r>
                    </a:p>
                  </a:txBody>
                  <a:tcPr/>
                </a:tc>
                <a:tc>
                  <a:txBody>
                    <a:bodyPr/>
                    <a:lstStyle/>
                    <a:p>
                      <a:r>
                        <a:rPr lang="en-US" sz="1200" b="1" dirty="0">
                          <a:solidFill>
                            <a:schemeClr val="bg1"/>
                          </a:solidFill>
                          <a:latin typeface="+mn-lt"/>
                          <a:hlinkClick r:id="rId7"/>
                        </a:rPr>
                        <a:t>MAC – High Sierra upgrade</a:t>
                      </a:r>
                      <a:endParaRPr lang="en-US" sz="1200" b="1" dirty="0">
                        <a:solidFill>
                          <a:schemeClr val="bg1"/>
                        </a:solidFill>
                        <a:latin typeface="+mn-lt"/>
                      </a:endParaRPr>
                    </a:p>
                  </a:txBody>
                  <a:tcPr/>
                </a:tc>
                <a:extLst>
                  <a:ext uri="{0D108BD9-81ED-4DB2-BD59-A6C34878D82A}">
                    <a16:rowId xmlns:a16="http://schemas.microsoft.com/office/drawing/2014/main" val="10005"/>
                  </a:ext>
                </a:extLst>
              </a:tr>
              <a:tr h="360000">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effectLst/>
                          <a:latin typeface="+mn-lt"/>
                          <a:ea typeface="+mn-ea"/>
                          <a:cs typeface="+mn-cs"/>
                        </a:rPr>
                        <a:t>Windows 10 VM running on VMware Fusion</a:t>
                      </a:r>
                    </a:p>
                  </a:txBody>
                  <a:tcPr/>
                </a:tc>
                <a:tc>
                  <a:txBody>
                    <a:bodyPr/>
                    <a:lstStyle/>
                    <a:p>
                      <a:r>
                        <a:rPr lang="en-US" sz="1200" b="1" dirty="0">
                          <a:solidFill>
                            <a:schemeClr val="bg1"/>
                          </a:solidFill>
                          <a:latin typeface="+mn-lt"/>
                          <a:hlinkClick r:id="rId8"/>
                        </a:rPr>
                        <a:t>VMware set up </a:t>
                      </a:r>
                      <a:endParaRPr lang="en-US" sz="1200" b="1" dirty="0">
                        <a:solidFill>
                          <a:schemeClr val="bg1"/>
                        </a:solidFill>
                        <a:latin typeface="+mn-lt"/>
                      </a:endParaRPr>
                    </a:p>
                  </a:txBody>
                  <a:tcPr/>
                </a:tc>
                <a:extLst>
                  <a:ext uri="{0D108BD9-81ED-4DB2-BD59-A6C34878D82A}">
                    <a16:rowId xmlns:a16="http://schemas.microsoft.com/office/drawing/2014/main" val="10006"/>
                  </a:ext>
                </a:extLst>
              </a:tr>
              <a:tr h="511580">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effectLst/>
                          <a:latin typeface="+mn-lt"/>
                          <a:ea typeface="+mn-ea"/>
                          <a:cs typeface="+mn-cs"/>
                        </a:rPr>
                        <a:t>Repairing a sparse virtual disk in Fusion (1023888)</a:t>
                      </a:r>
                    </a:p>
                    <a:p>
                      <a:pPr marL="0" marR="0" indent="0" algn="l" defTabSz="914346" rtl="0" eaLnBrk="1" fontAlgn="auto" latinLnBrk="0" hangingPunct="1">
                        <a:lnSpc>
                          <a:spcPct val="100000"/>
                        </a:lnSpc>
                        <a:spcBef>
                          <a:spcPts val="0"/>
                        </a:spcBef>
                        <a:spcAft>
                          <a:spcPts val="0"/>
                        </a:spcAft>
                        <a:buClrTx/>
                        <a:buSzTx/>
                        <a:buFontTx/>
                        <a:buNone/>
                        <a:tabLst/>
                        <a:defRPr/>
                      </a:pPr>
                      <a:endParaRPr lang="en-US" sz="1200" b="1" i="0" kern="1200" dirty="0">
                        <a:solidFill>
                          <a:schemeClr val="bg1"/>
                        </a:solidFill>
                        <a:effectLst/>
                        <a:latin typeface="+mn-lt"/>
                        <a:ea typeface="+mn-ea"/>
                        <a:cs typeface="+mn-cs"/>
                      </a:endParaRPr>
                    </a:p>
                  </a:txBody>
                  <a:tcPr/>
                </a:tc>
                <a:tc>
                  <a:txBody>
                    <a:bodyPr/>
                    <a:lstStyle/>
                    <a:p>
                      <a:r>
                        <a:rPr lang="en-US" sz="1200" b="1" dirty="0">
                          <a:solidFill>
                            <a:schemeClr val="bg1"/>
                          </a:solidFill>
                          <a:latin typeface="+mn-lt"/>
                          <a:hlinkClick r:id="rId9"/>
                        </a:rPr>
                        <a:t>https://kb.vmware.com/selfservice/microsites/search.do?language=en_US&amp;cmd=displayKC&amp;externalId=1023888</a:t>
                      </a:r>
                      <a:endParaRPr lang="en-US" sz="1200" b="1" dirty="0">
                        <a:solidFill>
                          <a:schemeClr val="bg1"/>
                        </a:solidFill>
                        <a:latin typeface="+mn-lt"/>
                      </a:endParaRPr>
                    </a:p>
                  </a:txBody>
                  <a:tcPr/>
                </a:tc>
                <a:extLst>
                  <a:ext uri="{0D108BD9-81ED-4DB2-BD59-A6C34878D82A}">
                    <a16:rowId xmlns:a16="http://schemas.microsoft.com/office/drawing/2014/main" val="10007"/>
                  </a:ext>
                </a:extLst>
              </a:tr>
              <a:tr h="360000">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effectLst/>
                          <a:latin typeface="+mn-lt"/>
                          <a:ea typeface="+mn-ea"/>
                          <a:cs typeface="+mn-cs"/>
                        </a:rPr>
                        <a:t>Troubleshooting guide</a:t>
                      </a:r>
                      <a:r>
                        <a:rPr lang="en-US" sz="1200" b="1" i="0" kern="1200" baseline="0" dirty="0">
                          <a:solidFill>
                            <a:schemeClr val="bg1"/>
                          </a:solidFill>
                          <a:effectLst/>
                          <a:latin typeface="+mn-lt"/>
                          <a:ea typeface="+mn-ea"/>
                          <a:cs typeface="+mn-cs"/>
                        </a:rPr>
                        <a:t> of </a:t>
                      </a:r>
                      <a:r>
                        <a:rPr lang="en-US" sz="1200" b="1" i="0" kern="1200" dirty="0">
                          <a:solidFill>
                            <a:schemeClr val="bg1"/>
                          </a:solidFill>
                          <a:effectLst/>
                          <a:latin typeface="+mn-lt"/>
                          <a:ea typeface="+mn-ea"/>
                          <a:cs typeface="+mn-cs"/>
                        </a:rPr>
                        <a:t>Outlook 2016 Mac</a:t>
                      </a:r>
                    </a:p>
                  </a:txBody>
                  <a:tcPr/>
                </a:tc>
                <a:tc>
                  <a:txBody>
                    <a:bodyPr/>
                    <a:lstStyle/>
                    <a:p>
                      <a:r>
                        <a:rPr lang="en-US" sz="1200" b="1" dirty="0">
                          <a:solidFill>
                            <a:schemeClr val="bg1"/>
                          </a:solidFill>
                          <a:latin typeface="+mn-lt"/>
                          <a:hlinkClick r:id="rId10"/>
                        </a:rPr>
                        <a:t>MAC – Outlook 2016</a:t>
                      </a:r>
                      <a:endParaRPr lang="en-US" sz="1200" b="1" dirty="0">
                        <a:solidFill>
                          <a:schemeClr val="bg1"/>
                        </a:solidFill>
                        <a:latin typeface="+mn-lt"/>
                      </a:endParaRPr>
                    </a:p>
                  </a:txBody>
                  <a:tcPr/>
                </a:tc>
                <a:extLst>
                  <a:ext uri="{0D108BD9-81ED-4DB2-BD59-A6C34878D82A}">
                    <a16:rowId xmlns:a16="http://schemas.microsoft.com/office/drawing/2014/main" val="10008"/>
                  </a:ext>
                </a:extLst>
              </a:tr>
              <a:tr h="364919">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effectLst/>
                          <a:latin typeface="+mn-lt"/>
                          <a:ea typeface="+mn-ea"/>
                          <a:cs typeface="+mn-cs"/>
                        </a:rPr>
                        <a:t>How to recover data from Corrupted Outlook Identity on Mac</a:t>
                      </a:r>
                    </a:p>
                  </a:txBody>
                  <a:tcPr/>
                </a:tc>
                <a:tc>
                  <a:txBody>
                    <a:bodyPr/>
                    <a:lstStyle/>
                    <a:p>
                      <a:r>
                        <a:rPr lang="en-US" sz="1200" b="1" dirty="0">
                          <a:solidFill>
                            <a:schemeClr val="bg1"/>
                          </a:solidFill>
                          <a:latin typeface="+mn-lt"/>
                          <a:hlinkClick r:id="rId11"/>
                        </a:rPr>
                        <a:t>MAC&gt; Data recovery from corrupted Outlook identity</a:t>
                      </a:r>
                      <a:endParaRPr lang="en-US" sz="1200" b="1" dirty="0">
                        <a:solidFill>
                          <a:schemeClr val="bg1"/>
                        </a:solidFill>
                        <a:latin typeface="+mn-lt"/>
                      </a:endParaRPr>
                    </a:p>
                  </a:txBody>
                  <a:tcPr/>
                </a:tc>
                <a:extLst>
                  <a:ext uri="{0D108BD9-81ED-4DB2-BD59-A6C34878D82A}">
                    <a16:rowId xmlns:a16="http://schemas.microsoft.com/office/drawing/2014/main" val="10009"/>
                  </a:ext>
                </a:extLst>
              </a:tr>
            </a:tbl>
          </a:graphicData>
        </a:graphic>
      </p:graphicFrame>
      <p:sp>
        <p:nvSpPr>
          <p:cNvPr id="8" name="Title 1">
            <a:extLst>
              <a:ext uri="{FF2B5EF4-FFF2-40B4-BE49-F238E27FC236}">
                <a16:creationId xmlns:a16="http://schemas.microsoft.com/office/drawing/2014/main" id="{EFABF6E7-7E70-2E4F-9039-57E8C2E40F13}"/>
              </a:ext>
            </a:extLst>
          </p:cNvPr>
          <p:cNvSpPr>
            <a:spLocks noGrp="1"/>
          </p:cNvSpPr>
          <p:nvPr>
            <p:ph type="title"/>
          </p:nvPr>
        </p:nvSpPr>
        <p:spPr>
          <a:xfrm>
            <a:off x="318960" y="282104"/>
            <a:ext cx="8674382" cy="783111"/>
          </a:xfrm>
        </p:spPr>
        <p:txBody>
          <a:bodyPr/>
          <a:lstStyle/>
          <a:p>
            <a:pPr algn="ctr"/>
            <a:r>
              <a:rPr lang="en-US" sz="2400" dirty="0"/>
              <a:t>Mac OS Support – Associated Links</a:t>
            </a:r>
          </a:p>
        </p:txBody>
      </p:sp>
    </p:spTree>
    <p:extLst>
      <p:ext uri="{BB962C8B-B14F-4D97-AF65-F5344CB8AC3E}">
        <p14:creationId xmlns:p14="http://schemas.microsoft.com/office/powerpoint/2010/main" val="42047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A44C-6D1D-F94E-8301-105A8FD07FA4}"/>
              </a:ext>
            </a:extLst>
          </p:cNvPr>
          <p:cNvSpPr>
            <a:spLocks noGrp="1"/>
          </p:cNvSpPr>
          <p:nvPr>
            <p:ph type="title"/>
          </p:nvPr>
        </p:nvSpPr>
        <p:spPr>
          <a:xfrm>
            <a:off x="383765" y="234602"/>
            <a:ext cx="8674382" cy="783111"/>
          </a:xfrm>
        </p:spPr>
        <p:txBody>
          <a:bodyPr/>
          <a:lstStyle/>
          <a:p>
            <a:pPr algn="ctr"/>
            <a:r>
              <a:rPr lang="en-US" sz="2400" dirty="0"/>
              <a:t>Mac OS Support – Associated Links</a:t>
            </a:r>
          </a:p>
        </p:txBody>
      </p:sp>
      <p:graphicFrame>
        <p:nvGraphicFramePr>
          <p:cNvPr id="3" name="Table 2">
            <a:extLst>
              <a:ext uri="{FF2B5EF4-FFF2-40B4-BE49-F238E27FC236}">
                <a16:creationId xmlns:a16="http://schemas.microsoft.com/office/drawing/2014/main" id="{0663182D-7A07-BF40-9905-B4FD01DAE64B}"/>
              </a:ext>
            </a:extLst>
          </p:cNvPr>
          <p:cNvGraphicFramePr>
            <a:graphicFrameLocks noGrp="1"/>
          </p:cNvGraphicFramePr>
          <p:nvPr>
            <p:extLst>
              <p:ext uri="{D42A27DB-BD31-4B8C-83A1-F6EECF244321}">
                <p14:modId xmlns:p14="http://schemas.microsoft.com/office/powerpoint/2010/main" val="1717305984"/>
              </p:ext>
            </p:extLst>
          </p:nvPr>
        </p:nvGraphicFramePr>
        <p:xfrm>
          <a:off x="534390" y="1017713"/>
          <a:ext cx="8182098" cy="3892275"/>
        </p:xfrm>
        <a:graphic>
          <a:graphicData uri="http://schemas.openxmlformats.org/drawingml/2006/table">
            <a:tbl>
              <a:tblPr firstRow="1" bandRow="1">
                <a:tableStyleId>{5C22544A-7EE6-4342-B048-85BDC9FD1C3A}</a:tableStyleId>
              </a:tblPr>
              <a:tblGrid>
                <a:gridCol w="4091049">
                  <a:extLst>
                    <a:ext uri="{9D8B030D-6E8A-4147-A177-3AD203B41FA5}">
                      <a16:colId xmlns:a16="http://schemas.microsoft.com/office/drawing/2014/main" val="20000"/>
                    </a:ext>
                  </a:extLst>
                </a:gridCol>
                <a:gridCol w="4091049">
                  <a:extLst>
                    <a:ext uri="{9D8B030D-6E8A-4147-A177-3AD203B41FA5}">
                      <a16:colId xmlns:a16="http://schemas.microsoft.com/office/drawing/2014/main" val="20001"/>
                    </a:ext>
                  </a:extLst>
                </a:gridCol>
              </a:tblGrid>
              <a:tr h="432906">
                <a:tc>
                  <a:txBody>
                    <a:bodyPr/>
                    <a:lstStyle/>
                    <a:p>
                      <a:r>
                        <a:rPr lang="en-US" sz="1400" b="1" dirty="0">
                          <a:latin typeface="+mn-lt"/>
                        </a:rPr>
                        <a:t>Title</a:t>
                      </a:r>
                    </a:p>
                  </a:txBody>
                  <a:tcPr/>
                </a:tc>
                <a:tc>
                  <a:txBody>
                    <a:bodyPr/>
                    <a:lstStyle/>
                    <a:p>
                      <a:r>
                        <a:rPr lang="en-US" sz="1400" b="1" dirty="0">
                          <a:latin typeface="+mn-lt"/>
                        </a:rPr>
                        <a:t>Associated</a:t>
                      </a:r>
                      <a:r>
                        <a:rPr lang="en-US" sz="1200" b="1" dirty="0">
                          <a:latin typeface="+mn-lt"/>
                        </a:rPr>
                        <a:t> </a:t>
                      </a:r>
                      <a:r>
                        <a:rPr lang="en-US" sz="1400" b="1" dirty="0">
                          <a:latin typeface="+mn-lt"/>
                        </a:rPr>
                        <a:t>Links</a:t>
                      </a:r>
                    </a:p>
                  </a:txBody>
                  <a:tcPr/>
                </a:tc>
                <a:extLst>
                  <a:ext uri="{0D108BD9-81ED-4DB2-BD59-A6C34878D82A}">
                    <a16:rowId xmlns:a16="http://schemas.microsoft.com/office/drawing/2014/main" val="10000"/>
                  </a:ext>
                </a:extLst>
              </a:tr>
              <a:tr h="300822">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rgbClr val="000000"/>
                          </a:solidFill>
                          <a:effectLst/>
                          <a:latin typeface="+mn-lt"/>
                          <a:ea typeface="+mn-ea"/>
                          <a:cs typeface="+mn-cs"/>
                        </a:rPr>
                        <a:t>Calendar Purging Management</a:t>
                      </a:r>
                    </a:p>
                  </a:txBody>
                  <a:tcPr/>
                </a:tc>
                <a:tc>
                  <a:txBody>
                    <a:bodyPr/>
                    <a:lstStyle/>
                    <a:p>
                      <a:r>
                        <a:rPr lang="en-US" sz="1200" b="1" dirty="0">
                          <a:solidFill>
                            <a:srgbClr val="000000"/>
                          </a:solidFill>
                          <a:latin typeface="+mn-lt"/>
                          <a:hlinkClick r:id="rId3"/>
                        </a:rPr>
                        <a:t>Calendar Management Service </a:t>
                      </a:r>
                      <a:endParaRPr lang="en-US" sz="1200" b="1" dirty="0">
                        <a:solidFill>
                          <a:srgbClr val="000000"/>
                        </a:solidFill>
                        <a:latin typeface="+mn-lt"/>
                      </a:endParaRPr>
                    </a:p>
                  </a:txBody>
                  <a:tcPr/>
                </a:tc>
                <a:extLst>
                  <a:ext uri="{0D108BD9-81ED-4DB2-BD59-A6C34878D82A}">
                    <a16:rowId xmlns:a16="http://schemas.microsoft.com/office/drawing/2014/main" val="10001"/>
                  </a:ext>
                </a:extLst>
              </a:tr>
              <a:tr h="478224">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rgbClr val="000000"/>
                          </a:solidFill>
                          <a:effectLst/>
                          <a:latin typeface="+mn-lt"/>
                          <a:ea typeface="+mn-ea"/>
                          <a:cs typeface="+mn-cs"/>
                        </a:rPr>
                        <a:t>Unable to Search e-mails on Outlook 2016 on Mac</a:t>
                      </a:r>
                    </a:p>
                  </a:txBody>
                  <a:tcPr/>
                </a:tc>
                <a:tc>
                  <a:txBody>
                    <a:bodyPr/>
                    <a:lstStyle/>
                    <a:p>
                      <a:r>
                        <a:rPr lang="en-US" sz="1200" b="1" dirty="0">
                          <a:solidFill>
                            <a:srgbClr val="000000"/>
                          </a:solidFill>
                          <a:latin typeface="+mn-lt"/>
                          <a:hlinkClick r:id="rId4"/>
                        </a:rPr>
                        <a:t>Outlook search issue</a:t>
                      </a:r>
                      <a:endParaRPr lang="en-US" sz="1200" b="1" dirty="0">
                        <a:solidFill>
                          <a:srgbClr val="000000"/>
                        </a:solidFill>
                        <a:latin typeface="+mn-lt"/>
                      </a:endParaRPr>
                    </a:p>
                  </a:txBody>
                  <a:tcPr/>
                </a:tc>
                <a:extLst>
                  <a:ext uri="{0D108BD9-81ED-4DB2-BD59-A6C34878D82A}">
                    <a16:rowId xmlns:a16="http://schemas.microsoft.com/office/drawing/2014/main" val="10002"/>
                  </a:ext>
                </a:extLst>
              </a:tr>
              <a:tr h="669513">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rgbClr val="000000"/>
                          </a:solidFill>
                          <a:effectLst/>
                          <a:latin typeface="+mn-lt"/>
                          <a:ea typeface="+mn-ea"/>
                          <a:cs typeface="+mn-cs"/>
                        </a:rPr>
                        <a:t>How to Uninstall</a:t>
                      </a:r>
                      <a:r>
                        <a:rPr lang="en-US" sz="1200" b="1" i="0" kern="1200" baseline="0" dirty="0">
                          <a:solidFill>
                            <a:srgbClr val="000000"/>
                          </a:solidFill>
                          <a:effectLst/>
                          <a:latin typeface="+mn-lt"/>
                          <a:ea typeface="+mn-ea"/>
                          <a:cs typeface="+mn-cs"/>
                        </a:rPr>
                        <a:t> Box Sync</a:t>
                      </a:r>
                      <a:endParaRPr lang="en-US" sz="1200" b="1" i="0" kern="1200" dirty="0">
                        <a:solidFill>
                          <a:srgbClr val="000000"/>
                        </a:solidFill>
                        <a:effectLst/>
                        <a:latin typeface="+mn-lt"/>
                        <a:ea typeface="+mn-ea"/>
                        <a:cs typeface="+mn-cs"/>
                      </a:endParaRPr>
                    </a:p>
                  </a:txBody>
                  <a:tcPr/>
                </a:tc>
                <a:tc>
                  <a:txBody>
                    <a:bodyPr/>
                    <a:lstStyle/>
                    <a:p>
                      <a:r>
                        <a:rPr lang="en-US" sz="1200" b="1" dirty="0">
                          <a:solidFill>
                            <a:srgbClr val="000000"/>
                          </a:solidFill>
                          <a:latin typeface="+mn-lt"/>
                        </a:rPr>
                        <a:t>https://</a:t>
                      </a:r>
                      <a:r>
                        <a:rPr lang="en-US" sz="1200" b="1" dirty="0" err="1">
                          <a:solidFill>
                            <a:srgbClr val="000000"/>
                          </a:solidFill>
                          <a:latin typeface="+mn-lt"/>
                        </a:rPr>
                        <a:t>community.box.com</a:t>
                      </a:r>
                      <a:r>
                        <a:rPr lang="en-US" sz="1200" b="1" dirty="0">
                          <a:solidFill>
                            <a:srgbClr val="000000"/>
                          </a:solidFill>
                          <a:latin typeface="+mn-lt"/>
                        </a:rPr>
                        <a:t>/t5/Box-Sync/How-Do-I-Install-or-Uninstall-Box-Sync-4-0/ta-p/85</a:t>
                      </a:r>
                    </a:p>
                  </a:txBody>
                  <a:tcPr/>
                </a:tc>
                <a:extLst>
                  <a:ext uri="{0D108BD9-81ED-4DB2-BD59-A6C34878D82A}">
                    <a16:rowId xmlns:a16="http://schemas.microsoft.com/office/drawing/2014/main" val="10003"/>
                  </a:ext>
                </a:extLst>
              </a:tr>
              <a:tr h="478224">
                <a:tc>
                  <a:txBody>
                    <a:bodyPr/>
                    <a:lstStyle/>
                    <a:p>
                      <a:r>
                        <a:rPr lang="en-US" sz="1200" b="1" dirty="0">
                          <a:solidFill>
                            <a:srgbClr val="000000"/>
                          </a:solidFill>
                          <a:latin typeface="+mn-lt"/>
                        </a:rPr>
                        <a:t>How to uninstall Java on Mac</a:t>
                      </a:r>
                    </a:p>
                  </a:txBody>
                  <a:tcPr/>
                </a:tc>
                <a:tc>
                  <a:txBody>
                    <a:bodyPr/>
                    <a:lstStyle/>
                    <a:p>
                      <a:r>
                        <a:rPr lang="en-US" sz="1200" b="1" dirty="0">
                          <a:solidFill>
                            <a:srgbClr val="000000"/>
                          </a:solidFill>
                          <a:latin typeface="+mn-lt"/>
                        </a:rPr>
                        <a:t>https://</a:t>
                      </a:r>
                      <a:r>
                        <a:rPr lang="en-US" sz="1200" b="1" dirty="0" err="1">
                          <a:solidFill>
                            <a:srgbClr val="000000"/>
                          </a:solidFill>
                          <a:latin typeface="+mn-lt"/>
                        </a:rPr>
                        <a:t>www.java.com</a:t>
                      </a:r>
                      <a:r>
                        <a:rPr lang="en-US" sz="1200" b="1" dirty="0">
                          <a:solidFill>
                            <a:srgbClr val="000000"/>
                          </a:solidFill>
                          <a:latin typeface="+mn-lt"/>
                        </a:rPr>
                        <a:t>/</a:t>
                      </a:r>
                      <a:r>
                        <a:rPr lang="en-US" sz="1200" b="1" dirty="0" err="1">
                          <a:solidFill>
                            <a:srgbClr val="000000"/>
                          </a:solidFill>
                          <a:latin typeface="+mn-lt"/>
                        </a:rPr>
                        <a:t>en</a:t>
                      </a:r>
                      <a:r>
                        <a:rPr lang="en-US" sz="1200" b="1" dirty="0">
                          <a:solidFill>
                            <a:srgbClr val="000000"/>
                          </a:solidFill>
                          <a:latin typeface="+mn-lt"/>
                        </a:rPr>
                        <a:t>/download/help/</a:t>
                      </a:r>
                      <a:r>
                        <a:rPr lang="en-US" sz="1200" b="1" dirty="0" err="1">
                          <a:solidFill>
                            <a:srgbClr val="000000"/>
                          </a:solidFill>
                          <a:latin typeface="+mn-lt"/>
                        </a:rPr>
                        <a:t>mac_uninstall_java.xml</a:t>
                      </a:r>
                      <a:endParaRPr lang="en-US" sz="1200" b="1" dirty="0">
                        <a:solidFill>
                          <a:srgbClr val="000000"/>
                        </a:solidFill>
                        <a:latin typeface="+mn-lt"/>
                      </a:endParaRPr>
                    </a:p>
                  </a:txBody>
                  <a:tcPr/>
                </a:tc>
                <a:extLst>
                  <a:ext uri="{0D108BD9-81ED-4DB2-BD59-A6C34878D82A}">
                    <a16:rowId xmlns:a16="http://schemas.microsoft.com/office/drawing/2014/main" val="10004"/>
                  </a:ext>
                </a:extLst>
              </a:tr>
              <a:tr h="478224">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rPr>
                        <a:t>Re-enable</a:t>
                      </a:r>
                      <a:r>
                        <a:rPr lang="en-US" sz="1200" b="1" baseline="0" dirty="0">
                          <a:solidFill>
                            <a:srgbClr val="000000"/>
                          </a:solidFill>
                          <a:latin typeface="+mn-lt"/>
                        </a:rPr>
                        <a:t> Java </a:t>
                      </a:r>
                      <a:r>
                        <a:rPr lang="en-US" sz="1200" b="1" i="0" kern="1200" dirty="0">
                          <a:solidFill>
                            <a:srgbClr val="000000"/>
                          </a:solidFill>
                          <a:effectLst/>
                          <a:latin typeface="+mn-lt"/>
                          <a:ea typeface="+mn-ea"/>
                          <a:cs typeface="+mn-cs"/>
                        </a:rPr>
                        <a:t>web plug-in and Web Start features</a:t>
                      </a:r>
                    </a:p>
                  </a:txBody>
                  <a:tcPr/>
                </a:tc>
                <a:tc>
                  <a:txBody>
                    <a:bodyPr/>
                    <a:lstStyle/>
                    <a:p>
                      <a:r>
                        <a:rPr lang="en-US" sz="1200" b="1" dirty="0">
                          <a:solidFill>
                            <a:srgbClr val="000000"/>
                          </a:solidFill>
                          <a:latin typeface="+mn-lt"/>
                        </a:rPr>
                        <a:t>https://</a:t>
                      </a:r>
                      <a:r>
                        <a:rPr lang="en-US" sz="1200" b="1" dirty="0" err="1">
                          <a:solidFill>
                            <a:srgbClr val="000000"/>
                          </a:solidFill>
                          <a:latin typeface="+mn-lt"/>
                        </a:rPr>
                        <a:t>support.apple.com</a:t>
                      </a:r>
                      <a:r>
                        <a:rPr lang="en-US" sz="1200" b="1" dirty="0">
                          <a:solidFill>
                            <a:srgbClr val="000000"/>
                          </a:solidFill>
                          <a:latin typeface="+mn-lt"/>
                        </a:rPr>
                        <a:t>/</a:t>
                      </a:r>
                      <a:r>
                        <a:rPr lang="en-US" sz="1200" b="1" dirty="0" err="1">
                          <a:solidFill>
                            <a:srgbClr val="000000"/>
                          </a:solidFill>
                          <a:latin typeface="+mn-lt"/>
                        </a:rPr>
                        <a:t>en</a:t>
                      </a:r>
                      <a:r>
                        <a:rPr lang="en-US" sz="1200" b="1" dirty="0">
                          <a:solidFill>
                            <a:srgbClr val="000000"/>
                          </a:solidFill>
                          <a:latin typeface="+mn-lt"/>
                        </a:rPr>
                        <a:t>-in/HT202643</a:t>
                      </a:r>
                    </a:p>
                  </a:txBody>
                  <a:tcPr/>
                </a:tc>
                <a:extLst>
                  <a:ext uri="{0D108BD9-81ED-4DB2-BD59-A6C34878D82A}">
                    <a16:rowId xmlns:a16="http://schemas.microsoft.com/office/drawing/2014/main" val="10005"/>
                  </a:ext>
                </a:extLst>
              </a:tr>
              <a:tr h="313685">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rgbClr val="000000"/>
                          </a:solidFill>
                          <a:effectLst/>
                          <a:latin typeface="+mn-lt"/>
                          <a:ea typeface="+mn-ea"/>
                          <a:cs typeface="+mn-cs"/>
                        </a:rPr>
                        <a:t>Mac</a:t>
                      </a:r>
                      <a:r>
                        <a:rPr lang="en-US" sz="1200" b="1" i="0" kern="1200" baseline="0" dirty="0">
                          <a:solidFill>
                            <a:srgbClr val="000000"/>
                          </a:solidFill>
                          <a:effectLst/>
                          <a:latin typeface="+mn-lt"/>
                          <a:ea typeface="+mn-ea"/>
                          <a:cs typeface="+mn-cs"/>
                        </a:rPr>
                        <a:t> OS X Startup Issues</a:t>
                      </a:r>
                      <a:endParaRPr lang="en-US" sz="1200" b="1" i="0" kern="1200" dirty="0">
                        <a:solidFill>
                          <a:srgbClr val="000000"/>
                        </a:solidFill>
                        <a:effectLst/>
                        <a:latin typeface="+mn-lt"/>
                        <a:ea typeface="+mn-ea"/>
                        <a:cs typeface="+mn-cs"/>
                      </a:endParaRPr>
                    </a:p>
                  </a:txBody>
                  <a:tcPr/>
                </a:tc>
                <a:tc>
                  <a:txBody>
                    <a:bodyPr/>
                    <a:lstStyle/>
                    <a:p>
                      <a:r>
                        <a:rPr lang="en-US" sz="1200" b="1" dirty="0">
                          <a:solidFill>
                            <a:srgbClr val="000000"/>
                          </a:solidFill>
                          <a:latin typeface="+mn-lt"/>
                        </a:rPr>
                        <a:t>https://</a:t>
                      </a:r>
                      <a:r>
                        <a:rPr lang="en-US" sz="1200" b="1" dirty="0" err="1">
                          <a:solidFill>
                            <a:srgbClr val="000000"/>
                          </a:solidFill>
                          <a:latin typeface="+mn-lt"/>
                        </a:rPr>
                        <a:t>support.apple.com</a:t>
                      </a:r>
                      <a:r>
                        <a:rPr lang="en-US" sz="1200" b="1" dirty="0">
                          <a:solidFill>
                            <a:srgbClr val="000000"/>
                          </a:solidFill>
                          <a:latin typeface="+mn-lt"/>
                        </a:rPr>
                        <a:t>/</a:t>
                      </a:r>
                      <a:r>
                        <a:rPr lang="en-US" sz="1200" b="1" dirty="0" err="1">
                          <a:solidFill>
                            <a:srgbClr val="000000"/>
                          </a:solidFill>
                          <a:latin typeface="+mn-lt"/>
                        </a:rPr>
                        <a:t>en</a:t>
                      </a:r>
                      <a:r>
                        <a:rPr lang="en-US" sz="1200" b="1" dirty="0">
                          <a:solidFill>
                            <a:srgbClr val="000000"/>
                          </a:solidFill>
                          <a:latin typeface="+mn-lt"/>
                        </a:rPr>
                        <a:t>-us/HT204156</a:t>
                      </a:r>
                    </a:p>
                  </a:txBody>
                  <a:tcPr/>
                </a:tc>
                <a:extLst>
                  <a:ext uri="{0D108BD9-81ED-4DB2-BD59-A6C34878D82A}">
                    <a16:rowId xmlns:a16="http://schemas.microsoft.com/office/drawing/2014/main" val="10006"/>
                  </a:ext>
                </a:extLst>
              </a:tr>
              <a:tr h="307771">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rgbClr val="000000"/>
                          </a:solidFill>
                          <a:effectLst/>
                          <a:latin typeface="+mn-lt"/>
                          <a:ea typeface="+mn-ea"/>
                          <a:cs typeface="+mn-cs"/>
                        </a:rPr>
                        <a:t>Transfer</a:t>
                      </a:r>
                      <a:r>
                        <a:rPr lang="en-US" sz="1200" b="1" i="0" kern="1200" baseline="0" dirty="0">
                          <a:solidFill>
                            <a:srgbClr val="000000"/>
                          </a:solidFill>
                          <a:effectLst/>
                          <a:latin typeface="+mn-lt"/>
                          <a:ea typeface="+mn-ea"/>
                          <a:cs typeface="+mn-cs"/>
                        </a:rPr>
                        <a:t> data using Migration Assistant</a:t>
                      </a:r>
                      <a:endParaRPr lang="en-US" sz="1200" b="1" i="0" kern="1200" dirty="0">
                        <a:solidFill>
                          <a:srgbClr val="000000"/>
                        </a:solidFill>
                        <a:effectLst/>
                        <a:latin typeface="+mn-lt"/>
                        <a:ea typeface="+mn-ea"/>
                        <a:cs typeface="+mn-cs"/>
                      </a:endParaRPr>
                    </a:p>
                  </a:txBody>
                  <a:tcPr/>
                </a:tc>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rPr>
                        <a:t>https://</a:t>
                      </a:r>
                      <a:r>
                        <a:rPr lang="en-US" sz="1200" b="1" dirty="0" err="1">
                          <a:solidFill>
                            <a:srgbClr val="000000"/>
                          </a:solidFill>
                          <a:latin typeface="+mn-lt"/>
                        </a:rPr>
                        <a:t>support.apple.com</a:t>
                      </a:r>
                      <a:r>
                        <a:rPr lang="en-US" sz="1200" b="1" dirty="0">
                          <a:solidFill>
                            <a:srgbClr val="000000"/>
                          </a:solidFill>
                          <a:latin typeface="+mn-lt"/>
                        </a:rPr>
                        <a:t>/</a:t>
                      </a:r>
                      <a:r>
                        <a:rPr lang="en-US" sz="1200" b="1" dirty="0" err="1">
                          <a:solidFill>
                            <a:srgbClr val="000000"/>
                          </a:solidFill>
                          <a:latin typeface="+mn-lt"/>
                        </a:rPr>
                        <a:t>en</a:t>
                      </a:r>
                      <a:r>
                        <a:rPr lang="en-US" sz="1200" b="1" dirty="0">
                          <a:solidFill>
                            <a:srgbClr val="000000"/>
                          </a:solidFill>
                          <a:latin typeface="+mn-lt"/>
                        </a:rPr>
                        <a:t>-in/HT204350</a:t>
                      </a:r>
                    </a:p>
                  </a:txBody>
                  <a:tcPr/>
                </a:tc>
                <a:extLst>
                  <a:ext uri="{0D108BD9-81ED-4DB2-BD59-A6C34878D82A}">
                    <a16:rowId xmlns:a16="http://schemas.microsoft.com/office/drawing/2014/main" val="10007"/>
                  </a:ext>
                </a:extLst>
              </a:tr>
              <a:tr h="432906">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rgbClr val="000000"/>
                          </a:solidFill>
                          <a:effectLst/>
                          <a:latin typeface="+mn-lt"/>
                          <a:ea typeface="+mn-ea"/>
                          <a:cs typeface="+mn-cs"/>
                        </a:rPr>
                        <a:t>Anyconnect Self</a:t>
                      </a:r>
                      <a:r>
                        <a:rPr lang="en-US" sz="1200" b="1" i="0" kern="1200" baseline="0" dirty="0">
                          <a:solidFill>
                            <a:srgbClr val="000000"/>
                          </a:solidFill>
                          <a:effectLst/>
                          <a:latin typeface="+mn-lt"/>
                          <a:ea typeface="+mn-ea"/>
                          <a:cs typeface="+mn-cs"/>
                        </a:rPr>
                        <a:t> - help</a:t>
                      </a:r>
                      <a:endParaRPr lang="en-US" sz="1200" b="1" i="0" kern="1200" dirty="0">
                        <a:solidFill>
                          <a:srgbClr val="000000"/>
                        </a:solidFill>
                        <a:effectLst/>
                        <a:latin typeface="+mn-lt"/>
                        <a:ea typeface="+mn-ea"/>
                        <a:cs typeface="+mn-cs"/>
                      </a:endParaRPr>
                    </a:p>
                  </a:txBody>
                  <a:tcPr/>
                </a:tc>
                <a:tc>
                  <a:txBody>
                    <a:bodyPr/>
                    <a:lstStyle/>
                    <a:p>
                      <a:r>
                        <a:rPr lang="en-US" sz="1200" b="1" dirty="0">
                          <a:solidFill>
                            <a:srgbClr val="000000"/>
                          </a:solidFill>
                          <a:latin typeface="+mn-lt"/>
                          <a:hlinkClick r:id="rId5"/>
                        </a:rPr>
                        <a:t>Anyconnect – Self help</a:t>
                      </a:r>
                      <a:endParaRPr lang="en-US" sz="1200" b="1" dirty="0">
                        <a:solidFill>
                          <a:srgbClr val="000000"/>
                        </a:solidFill>
                        <a:latin typeface="+mn-lt"/>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050121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408D-FFA4-1B41-80E8-797060DDEE42}"/>
              </a:ext>
            </a:extLst>
          </p:cNvPr>
          <p:cNvSpPr>
            <a:spLocks noGrp="1"/>
          </p:cNvSpPr>
          <p:nvPr>
            <p:ph type="title"/>
          </p:nvPr>
        </p:nvSpPr>
        <p:spPr>
          <a:xfrm>
            <a:off x="418876" y="92098"/>
            <a:ext cx="8674382" cy="783111"/>
          </a:xfrm>
        </p:spPr>
        <p:txBody>
          <a:bodyPr/>
          <a:lstStyle/>
          <a:p>
            <a:pPr algn="ctr"/>
            <a:r>
              <a:rPr lang="en-US" sz="2400" dirty="0"/>
              <a:t>Mac OS Support – Associated Links</a:t>
            </a:r>
          </a:p>
        </p:txBody>
      </p:sp>
      <p:graphicFrame>
        <p:nvGraphicFramePr>
          <p:cNvPr id="3" name="Table 2">
            <a:extLst>
              <a:ext uri="{FF2B5EF4-FFF2-40B4-BE49-F238E27FC236}">
                <a16:creationId xmlns:a16="http://schemas.microsoft.com/office/drawing/2014/main" id="{632E2611-2625-3549-B81F-11F8354017A0}"/>
              </a:ext>
            </a:extLst>
          </p:cNvPr>
          <p:cNvGraphicFramePr>
            <a:graphicFrameLocks noGrp="1"/>
          </p:cNvGraphicFramePr>
          <p:nvPr>
            <p:extLst>
              <p:ext uri="{D42A27DB-BD31-4B8C-83A1-F6EECF244321}">
                <p14:modId xmlns:p14="http://schemas.microsoft.com/office/powerpoint/2010/main" val="3282993172"/>
              </p:ext>
            </p:extLst>
          </p:nvPr>
        </p:nvGraphicFramePr>
        <p:xfrm>
          <a:off x="712518" y="1009403"/>
          <a:ext cx="8277102" cy="3621973"/>
        </p:xfrm>
        <a:graphic>
          <a:graphicData uri="http://schemas.openxmlformats.org/drawingml/2006/table">
            <a:tbl>
              <a:tblPr firstRow="1" bandRow="1">
                <a:tableStyleId>{5C22544A-7EE6-4342-B048-85BDC9FD1C3A}</a:tableStyleId>
              </a:tblPr>
              <a:tblGrid>
                <a:gridCol w="4138551">
                  <a:extLst>
                    <a:ext uri="{9D8B030D-6E8A-4147-A177-3AD203B41FA5}">
                      <a16:colId xmlns:a16="http://schemas.microsoft.com/office/drawing/2014/main" val="20000"/>
                    </a:ext>
                  </a:extLst>
                </a:gridCol>
                <a:gridCol w="4138551">
                  <a:extLst>
                    <a:ext uri="{9D8B030D-6E8A-4147-A177-3AD203B41FA5}">
                      <a16:colId xmlns:a16="http://schemas.microsoft.com/office/drawing/2014/main" val="20001"/>
                    </a:ext>
                  </a:extLst>
                </a:gridCol>
              </a:tblGrid>
              <a:tr h="458718">
                <a:tc>
                  <a:txBody>
                    <a:bodyPr/>
                    <a:lstStyle/>
                    <a:p>
                      <a:r>
                        <a:rPr lang="en-US" sz="1200" b="1" dirty="0"/>
                        <a:t>Title</a:t>
                      </a:r>
                    </a:p>
                  </a:txBody>
                  <a:tcPr/>
                </a:tc>
                <a:tc>
                  <a:txBody>
                    <a:bodyPr/>
                    <a:lstStyle/>
                    <a:p>
                      <a:r>
                        <a:rPr lang="en-US" sz="1200" b="1" dirty="0"/>
                        <a:t>Associated Links</a:t>
                      </a:r>
                    </a:p>
                  </a:txBody>
                  <a:tcPr/>
                </a:tc>
                <a:extLst>
                  <a:ext uri="{0D108BD9-81ED-4DB2-BD59-A6C34878D82A}">
                    <a16:rowId xmlns:a16="http://schemas.microsoft.com/office/drawing/2014/main" val="10000"/>
                  </a:ext>
                </a:extLst>
              </a:tr>
              <a:tr h="479447">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lumMod val="50000"/>
                            </a:schemeClr>
                          </a:solidFill>
                          <a:effectLst/>
                          <a:latin typeface="+mn-lt"/>
                          <a:ea typeface="+mn-ea"/>
                          <a:cs typeface="+mn-cs"/>
                        </a:rPr>
                        <a:t>Mac OS X: Using Keychain Access to search directory services for certificates</a:t>
                      </a:r>
                    </a:p>
                  </a:txBody>
                  <a:tcPr/>
                </a:tc>
                <a:tc>
                  <a:txBody>
                    <a:bodyPr/>
                    <a:lstStyle/>
                    <a:p>
                      <a:r>
                        <a:rPr lang="en-US" sz="1200" b="1" dirty="0">
                          <a:solidFill>
                            <a:srgbClr val="000000"/>
                          </a:solidFill>
                        </a:rPr>
                        <a:t>https://</a:t>
                      </a:r>
                      <a:r>
                        <a:rPr lang="en-US" sz="1200" b="1" dirty="0" err="1">
                          <a:solidFill>
                            <a:srgbClr val="000000"/>
                          </a:solidFill>
                        </a:rPr>
                        <a:t>support.apple.com</a:t>
                      </a:r>
                      <a:r>
                        <a:rPr lang="en-US" sz="1200" b="1" dirty="0">
                          <a:solidFill>
                            <a:srgbClr val="000000"/>
                          </a:solidFill>
                        </a:rPr>
                        <a:t>/</a:t>
                      </a:r>
                      <a:r>
                        <a:rPr lang="en-US" sz="1200" b="1" dirty="0" err="1">
                          <a:solidFill>
                            <a:srgbClr val="000000"/>
                          </a:solidFill>
                        </a:rPr>
                        <a:t>en</a:t>
                      </a:r>
                      <a:r>
                        <a:rPr lang="en-US" sz="1200" b="1" dirty="0">
                          <a:solidFill>
                            <a:srgbClr val="000000"/>
                          </a:solidFill>
                        </a:rPr>
                        <a:t>-in/HT201993</a:t>
                      </a:r>
                    </a:p>
                  </a:txBody>
                  <a:tcPr/>
                </a:tc>
                <a:extLst>
                  <a:ext uri="{0D108BD9-81ED-4DB2-BD59-A6C34878D82A}">
                    <a16:rowId xmlns:a16="http://schemas.microsoft.com/office/drawing/2014/main" val="10001"/>
                  </a:ext>
                </a:extLst>
              </a:tr>
              <a:tr h="475929">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lumMod val="50000"/>
                            </a:schemeClr>
                          </a:solidFill>
                          <a:effectLst/>
                          <a:latin typeface="+mn-lt"/>
                          <a:ea typeface="+mn-ea"/>
                          <a:cs typeface="+mn-cs"/>
                        </a:rPr>
                        <a:t>If your Mac keeps asking for the login keychain password</a:t>
                      </a:r>
                    </a:p>
                  </a:txBody>
                  <a:tcPr/>
                </a:tc>
                <a:tc>
                  <a:txBody>
                    <a:bodyPr/>
                    <a:lstStyle/>
                    <a:p>
                      <a:r>
                        <a:rPr lang="en-US" sz="1200" b="1" dirty="0">
                          <a:solidFill>
                            <a:srgbClr val="000000"/>
                          </a:solidFill>
                        </a:rPr>
                        <a:t>https://</a:t>
                      </a:r>
                      <a:r>
                        <a:rPr lang="en-US" sz="1200" b="1" dirty="0" err="1">
                          <a:solidFill>
                            <a:srgbClr val="000000"/>
                          </a:solidFill>
                        </a:rPr>
                        <a:t>support.apple.com</a:t>
                      </a:r>
                      <a:r>
                        <a:rPr lang="en-US" sz="1200" b="1" dirty="0">
                          <a:solidFill>
                            <a:srgbClr val="000000"/>
                          </a:solidFill>
                        </a:rPr>
                        <a:t>/</a:t>
                      </a:r>
                      <a:r>
                        <a:rPr lang="en-US" sz="1200" b="1" dirty="0" err="1">
                          <a:solidFill>
                            <a:srgbClr val="000000"/>
                          </a:solidFill>
                        </a:rPr>
                        <a:t>en</a:t>
                      </a:r>
                      <a:r>
                        <a:rPr lang="en-US" sz="1200" b="1" dirty="0">
                          <a:solidFill>
                            <a:srgbClr val="000000"/>
                          </a:solidFill>
                        </a:rPr>
                        <a:t>-us/HT201609</a:t>
                      </a:r>
                    </a:p>
                  </a:txBody>
                  <a:tcPr/>
                </a:tc>
                <a:extLst>
                  <a:ext uri="{0D108BD9-81ED-4DB2-BD59-A6C34878D82A}">
                    <a16:rowId xmlns:a16="http://schemas.microsoft.com/office/drawing/2014/main" val="10002"/>
                  </a:ext>
                </a:extLst>
              </a:tr>
              <a:tr h="479447">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lumMod val="50000"/>
                            </a:schemeClr>
                          </a:solidFill>
                          <a:effectLst/>
                          <a:latin typeface="+mn-lt"/>
                          <a:ea typeface="+mn-ea"/>
                          <a:cs typeface="+mn-cs"/>
                        </a:rPr>
                        <a:t>Smart</a:t>
                      </a:r>
                      <a:r>
                        <a:rPr lang="en-US" sz="1200" b="1" i="0" kern="1200" baseline="0" dirty="0">
                          <a:solidFill>
                            <a:schemeClr val="bg1">
                              <a:lumMod val="50000"/>
                            </a:schemeClr>
                          </a:solidFill>
                          <a:effectLst/>
                          <a:latin typeface="+mn-lt"/>
                          <a:ea typeface="+mn-ea"/>
                          <a:cs typeface="+mn-cs"/>
                        </a:rPr>
                        <a:t> </a:t>
                      </a:r>
                      <a:r>
                        <a:rPr lang="en-US" sz="1200" b="1" i="0" kern="1200" dirty="0">
                          <a:solidFill>
                            <a:schemeClr val="bg1">
                              <a:lumMod val="50000"/>
                            </a:schemeClr>
                          </a:solidFill>
                          <a:effectLst/>
                          <a:latin typeface="+mn-lt"/>
                          <a:ea typeface="+mn-ea"/>
                          <a:cs typeface="+mn-cs"/>
                        </a:rPr>
                        <a:t>badge - Configuring Email Clients for</a:t>
                      </a:r>
                      <a:r>
                        <a:rPr lang="en-US" sz="1200" b="1" i="0" kern="1200" baseline="0" dirty="0">
                          <a:solidFill>
                            <a:schemeClr val="bg1">
                              <a:lumMod val="50000"/>
                            </a:schemeClr>
                          </a:solidFill>
                          <a:effectLst/>
                          <a:latin typeface="+mn-lt"/>
                          <a:ea typeface="+mn-ea"/>
                          <a:cs typeface="+mn-cs"/>
                        </a:rPr>
                        <a:t> </a:t>
                      </a:r>
                      <a:r>
                        <a:rPr lang="en-US" sz="1200" b="1" i="0" kern="1200" dirty="0">
                          <a:solidFill>
                            <a:schemeClr val="bg1">
                              <a:lumMod val="50000"/>
                            </a:schemeClr>
                          </a:solidFill>
                          <a:effectLst/>
                          <a:latin typeface="+mn-lt"/>
                          <a:ea typeface="+mn-ea"/>
                          <a:cs typeface="+mn-cs"/>
                        </a:rPr>
                        <a:t>Signing/Encrypting with S/MIME</a:t>
                      </a:r>
                    </a:p>
                  </a:txBody>
                  <a:tcPr/>
                </a:tc>
                <a:tc>
                  <a:txBody>
                    <a:bodyPr/>
                    <a:lstStyle/>
                    <a:p>
                      <a:r>
                        <a:rPr lang="en-US" sz="1200" b="1" dirty="0">
                          <a:solidFill>
                            <a:srgbClr val="000000"/>
                          </a:solidFill>
                        </a:rPr>
                        <a:t>https://</a:t>
                      </a:r>
                      <a:r>
                        <a:rPr lang="en-US" sz="1200" b="1" dirty="0" err="1">
                          <a:solidFill>
                            <a:srgbClr val="000000"/>
                          </a:solidFill>
                        </a:rPr>
                        <a:t>cisco.jiveon.com</a:t>
                      </a:r>
                      <a:r>
                        <a:rPr lang="en-US" sz="1200" b="1" dirty="0">
                          <a:solidFill>
                            <a:srgbClr val="000000"/>
                          </a:solidFill>
                        </a:rPr>
                        <a:t>/docs/DOC-151311#ol2013</a:t>
                      </a:r>
                    </a:p>
                  </a:txBody>
                  <a:tcPr/>
                </a:tc>
                <a:extLst>
                  <a:ext uri="{0D108BD9-81ED-4DB2-BD59-A6C34878D82A}">
                    <a16:rowId xmlns:a16="http://schemas.microsoft.com/office/drawing/2014/main" val="10003"/>
                  </a:ext>
                </a:extLst>
              </a:tr>
              <a:tr h="331549">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lumMod val="50000"/>
                            </a:schemeClr>
                          </a:solidFill>
                          <a:effectLst/>
                          <a:latin typeface="+mn-lt"/>
                          <a:ea typeface="+mn-ea"/>
                          <a:cs typeface="+mn-cs"/>
                        </a:rPr>
                        <a:t>How to create</a:t>
                      </a:r>
                      <a:r>
                        <a:rPr lang="en-US" sz="1200" b="1" i="0" kern="1200" baseline="0" dirty="0">
                          <a:solidFill>
                            <a:schemeClr val="bg1">
                              <a:lumMod val="50000"/>
                            </a:schemeClr>
                          </a:solidFill>
                          <a:effectLst/>
                          <a:latin typeface="+mn-lt"/>
                          <a:ea typeface="+mn-ea"/>
                          <a:cs typeface="+mn-cs"/>
                        </a:rPr>
                        <a:t> a new profile on Outlook 2016</a:t>
                      </a:r>
                      <a:endParaRPr lang="en-US" sz="1200" b="1" i="0" kern="1200" dirty="0">
                        <a:solidFill>
                          <a:schemeClr val="bg1">
                            <a:lumMod val="50000"/>
                          </a:schemeClr>
                        </a:solidFill>
                        <a:effectLst/>
                        <a:latin typeface="+mn-lt"/>
                        <a:ea typeface="+mn-ea"/>
                        <a:cs typeface="+mn-cs"/>
                      </a:endParaRPr>
                    </a:p>
                  </a:txBody>
                  <a:tcPr/>
                </a:tc>
                <a:tc>
                  <a:txBody>
                    <a:bodyPr/>
                    <a:lstStyle/>
                    <a:p>
                      <a:r>
                        <a:rPr lang="en-US" sz="1200" b="1" dirty="0">
                          <a:solidFill>
                            <a:srgbClr val="000000"/>
                          </a:solidFill>
                          <a:hlinkClick r:id="rId3"/>
                        </a:rPr>
                        <a:t>Outlook&gt;New profile</a:t>
                      </a:r>
                      <a:endParaRPr lang="en-US" sz="1200" b="1" dirty="0">
                        <a:solidFill>
                          <a:srgbClr val="000000"/>
                        </a:solidFill>
                      </a:endParaRPr>
                    </a:p>
                  </a:txBody>
                  <a:tcPr/>
                </a:tc>
                <a:extLst>
                  <a:ext uri="{0D108BD9-81ED-4DB2-BD59-A6C34878D82A}">
                    <a16:rowId xmlns:a16="http://schemas.microsoft.com/office/drawing/2014/main" val="10004"/>
                  </a:ext>
                </a:extLst>
              </a:tr>
              <a:tr h="479447">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chemeClr val="bg1">
                              <a:lumMod val="50000"/>
                            </a:schemeClr>
                          </a:solidFill>
                          <a:effectLst/>
                          <a:latin typeface="+mn-lt"/>
                          <a:ea typeface="+mn-ea"/>
                          <a:cs typeface="+mn-cs"/>
                        </a:rPr>
                        <a:t>How to remove an re-add the Exchange account on Outlook 2016</a:t>
                      </a:r>
                    </a:p>
                  </a:txBody>
                  <a:tcPr/>
                </a:tc>
                <a:tc>
                  <a:txBody>
                    <a:bodyPr/>
                    <a:lstStyle/>
                    <a:p>
                      <a:r>
                        <a:rPr lang="en-US" sz="1200" b="1" dirty="0">
                          <a:solidFill>
                            <a:srgbClr val="000000"/>
                          </a:solidFill>
                          <a:hlinkClick r:id="rId4"/>
                        </a:rPr>
                        <a:t>Outlook&gt;Remove and Re-add exchange account</a:t>
                      </a:r>
                      <a:endParaRPr lang="en-US" sz="1200" b="1" dirty="0">
                        <a:solidFill>
                          <a:srgbClr val="000000"/>
                        </a:solidFill>
                      </a:endParaRPr>
                    </a:p>
                  </a:txBody>
                  <a:tcPr/>
                </a:tc>
                <a:extLst>
                  <a:ext uri="{0D108BD9-81ED-4DB2-BD59-A6C34878D82A}">
                    <a16:rowId xmlns:a16="http://schemas.microsoft.com/office/drawing/2014/main" val="10005"/>
                  </a:ext>
                </a:extLst>
              </a:tr>
              <a:tr h="458718">
                <a:tc>
                  <a:txBody>
                    <a:bodyPr/>
                    <a:lstStyle/>
                    <a:p>
                      <a:pPr marL="0" marR="0" lvl="0" indent="0" algn="l" defTabSz="914346" rtl="0" eaLnBrk="1" fontAlgn="auto" latinLnBrk="0" hangingPunct="1">
                        <a:lnSpc>
                          <a:spcPct val="100000"/>
                        </a:lnSpc>
                        <a:spcBef>
                          <a:spcPts val="0"/>
                        </a:spcBef>
                        <a:spcAft>
                          <a:spcPts val="0"/>
                        </a:spcAft>
                        <a:buClrTx/>
                        <a:buSzTx/>
                        <a:buFontTx/>
                        <a:buNone/>
                        <a:tabLst/>
                        <a:defRPr/>
                      </a:pPr>
                      <a:r>
                        <a:rPr lang="en-IN" sz="1200" b="1" dirty="0">
                          <a:solidFill>
                            <a:schemeClr val="bg1">
                              <a:lumMod val="50000"/>
                            </a:schemeClr>
                          </a:solidFill>
                        </a:rPr>
                        <a:t>Mac Hardware - Global Support Options</a:t>
                      </a:r>
                    </a:p>
                    <a:p>
                      <a:pPr marL="0" marR="0" indent="0" algn="l" defTabSz="914346" rtl="0" eaLnBrk="1" fontAlgn="auto" latinLnBrk="0" hangingPunct="1">
                        <a:lnSpc>
                          <a:spcPct val="100000"/>
                        </a:lnSpc>
                        <a:spcBef>
                          <a:spcPts val="0"/>
                        </a:spcBef>
                        <a:spcAft>
                          <a:spcPts val="0"/>
                        </a:spcAft>
                        <a:buClrTx/>
                        <a:buSzTx/>
                        <a:buFontTx/>
                        <a:buNone/>
                        <a:tabLst/>
                        <a:defRPr/>
                      </a:pPr>
                      <a:endParaRPr lang="en-US" sz="1200" b="1" i="0" kern="1200" dirty="0">
                        <a:solidFill>
                          <a:schemeClr val="bg1">
                            <a:lumMod val="50000"/>
                          </a:schemeClr>
                        </a:solidFill>
                        <a:effectLst/>
                        <a:latin typeface="+mn-lt"/>
                        <a:ea typeface="+mn-ea"/>
                        <a:cs typeface="+mn-cs"/>
                      </a:endParaRPr>
                    </a:p>
                  </a:txBody>
                  <a:tcPr/>
                </a:tc>
                <a:tc>
                  <a:txBody>
                    <a:bodyPr/>
                    <a:lstStyle/>
                    <a:p>
                      <a:r>
                        <a:rPr lang="en-US" sz="1200" b="1" dirty="0">
                          <a:solidFill>
                            <a:srgbClr val="000000"/>
                          </a:solidFill>
                          <a:hlinkClick r:id="rId5"/>
                        </a:rPr>
                        <a:t>MAC - HW</a:t>
                      </a:r>
                      <a:endParaRPr lang="en-US" sz="1200" b="1" dirty="0">
                        <a:solidFill>
                          <a:srgbClr val="000000"/>
                        </a:solidFill>
                      </a:endParaRPr>
                    </a:p>
                  </a:txBody>
                  <a:tcPr/>
                </a:tc>
                <a:extLst>
                  <a:ext uri="{0D108BD9-81ED-4DB2-BD59-A6C34878D82A}">
                    <a16:rowId xmlns:a16="http://schemas.microsoft.com/office/drawing/2014/main" val="10006"/>
                  </a:ext>
                </a:extLst>
              </a:tr>
              <a:tr h="458718">
                <a:tc>
                  <a:txBody>
                    <a:bodyPr/>
                    <a:lstStyle/>
                    <a:p>
                      <a:pPr marL="0" marR="0" indent="0" algn="l" defTabSz="914346" rtl="0" eaLnBrk="1" fontAlgn="auto" latinLnBrk="0" hangingPunct="1">
                        <a:lnSpc>
                          <a:spcPct val="100000"/>
                        </a:lnSpc>
                        <a:spcBef>
                          <a:spcPts val="0"/>
                        </a:spcBef>
                        <a:spcAft>
                          <a:spcPts val="0"/>
                        </a:spcAft>
                        <a:buClrTx/>
                        <a:buSzTx/>
                        <a:buFontTx/>
                        <a:buNone/>
                        <a:tabLst/>
                        <a:defRPr/>
                      </a:pPr>
                      <a:r>
                        <a:rPr lang="en-US" sz="1200" b="1" i="0" kern="1200" dirty="0">
                          <a:solidFill>
                            <a:srgbClr val="000000"/>
                          </a:solidFill>
                          <a:effectLst/>
                          <a:latin typeface="+mn-lt"/>
                          <a:ea typeface="+mn-ea"/>
                          <a:cs typeface="+mn-cs"/>
                        </a:rPr>
                        <a:t>Case Standards - Mac global support</a:t>
                      </a:r>
                    </a:p>
                  </a:txBody>
                  <a:tcPr/>
                </a:tc>
                <a:tc>
                  <a:txBody>
                    <a:bodyPr/>
                    <a:lstStyle/>
                    <a:p>
                      <a:pPr marL="0" marR="0" lvl="0" indent="0" algn="l" defTabSz="706976"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hlinkClick r:id="rId6"/>
                        </a:rPr>
                        <a:t>Help Zone - </a:t>
                      </a:r>
                      <a:r>
                        <a:rPr lang="en-IN" sz="1200" b="1" dirty="0">
                          <a:solidFill>
                            <a:schemeClr val="bg1">
                              <a:lumMod val="50000"/>
                            </a:schemeClr>
                          </a:solidFill>
                          <a:hlinkClick r:id="rId6"/>
                        </a:rPr>
                        <a:t>Case Standards - Mac</a:t>
                      </a:r>
                      <a:endParaRPr lang="en-US" sz="1200" b="1" dirty="0">
                        <a:solidFill>
                          <a:schemeClr val="bg1">
                            <a:lumMod val="50000"/>
                          </a:schemeClr>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57947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467999" y="2178103"/>
            <a:ext cx="4035861" cy="890723"/>
          </a:xfrm>
        </p:spPr>
        <p:txBody>
          <a:bodyPr/>
          <a:lstStyle/>
          <a:p>
            <a:pPr algn="ctr"/>
            <a:r>
              <a:rPr lang="en-US" dirty="0"/>
              <a:t>Q &amp; A</a:t>
            </a:r>
          </a:p>
        </p:txBody>
      </p:sp>
    </p:spTree>
    <p:extLst>
      <p:ext uri="{BB962C8B-B14F-4D97-AF65-F5344CB8AC3E}">
        <p14:creationId xmlns:p14="http://schemas.microsoft.com/office/powerpoint/2010/main" val="659618143"/>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5783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10002&quo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Dark Template Colors_FINAL">
      <a:dk1>
        <a:srgbClr val="FFFFFF"/>
      </a:dk1>
      <a:lt1>
        <a:srgbClr val="005073"/>
      </a:lt1>
      <a:dk2>
        <a:srgbClr val="00BCEB"/>
      </a:dk2>
      <a:lt2>
        <a:srgbClr val="005073"/>
      </a:lt2>
      <a:accent1>
        <a:srgbClr val="00BCEB"/>
      </a:accent1>
      <a:accent2>
        <a:srgbClr val="6EBE4A"/>
      </a:accent2>
      <a:accent3>
        <a:srgbClr val="CDEBF9"/>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74128</TotalTime>
  <Words>9580</Words>
  <Application>Microsoft Office PowerPoint</Application>
  <PresentationFormat>Custom</PresentationFormat>
  <Paragraphs>1408</Paragraphs>
  <Slides>99</Slides>
  <Notes>55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99</vt:i4>
      </vt:variant>
    </vt:vector>
  </HeadingPairs>
  <TitlesOfParts>
    <vt:vector size="111" baseType="lpstr">
      <vt:lpstr>ＭＳ Ｐゴシック</vt:lpstr>
      <vt:lpstr>Arial</vt:lpstr>
      <vt:lpstr>Calibri</vt:lpstr>
      <vt:lpstr>Ciscolight</vt:lpstr>
      <vt:lpstr>CiscoSans</vt:lpstr>
      <vt:lpstr>CiscoSans ExtraLight</vt:lpstr>
      <vt:lpstr>CiscoSans Thin</vt:lpstr>
      <vt:lpstr>CiscoSansTT ExtraLight</vt:lpstr>
      <vt:lpstr>CiscoSansTT Thin</vt:lpstr>
      <vt:lpstr>Tipo de letra del sistema Fina</vt:lpstr>
      <vt:lpstr>Wingdings</vt:lpstr>
      <vt:lpstr>Blue theme 2015 16x9</vt:lpstr>
      <vt:lpstr>Employee Services Technical Support  Frontline Tier 1 or Tier 2 Support for:</vt:lpstr>
      <vt:lpstr>Training Agenda</vt:lpstr>
      <vt:lpstr>PowerPoint Presentation</vt:lpstr>
      <vt:lpstr>Overview</vt:lpstr>
      <vt:lpstr>Different Apple Computers (Desktops &amp; Portables): </vt:lpstr>
      <vt:lpstr>Generation of Mac OS X</vt:lpstr>
      <vt:lpstr>Understanding File System</vt:lpstr>
      <vt:lpstr>HDD Library</vt:lpstr>
      <vt:lpstr>Applications</vt:lpstr>
      <vt:lpstr>System</vt:lpstr>
      <vt:lpstr>Users</vt:lpstr>
      <vt:lpstr>User Library</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Essential Applications and Utilities</vt:lpstr>
      <vt:lpstr>PowerPoint Presentation</vt:lpstr>
      <vt:lpstr>Troubleshooting</vt:lpstr>
      <vt:lpstr>Mac OS X Startup Issues</vt:lpstr>
      <vt:lpstr>Mac OS X Startup Issues</vt:lpstr>
      <vt:lpstr>Mac OS X Startup Issues</vt:lpstr>
      <vt:lpstr>When to Perform PRAM </vt:lpstr>
      <vt:lpstr>When to Perform SMC </vt:lpstr>
      <vt:lpstr>Isolating Hardware Issues</vt:lpstr>
      <vt:lpstr>Isolating Hardware Issues</vt:lpstr>
      <vt:lpstr>Isolating Hardware Issues</vt:lpstr>
      <vt:lpstr>Isolating Hardware Issues</vt:lpstr>
      <vt:lpstr>Isolating Hardware Issues</vt:lpstr>
      <vt:lpstr>Isolating Hardware Issues</vt:lpstr>
      <vt:lpstr>Isolating Hardware Issues</vt:lpstr>
      <vt:lpstr>Isolating Hardware Issues</vt:lpstr>
      <vt:lpstr>Isolating Hardware Issues</vt:lpstr>
      <vt:lpstr>AppleCare Enterprise Support</vt:lpstr>
      <vt:lpstr>Mac Hardware Support</vt:lpstr>
      <vt:lpstr>Mac OS X Troubleshooting</vt:lpstr>
      <vt:lpstr>Mac OS X Troubleshooting</vt:lpstr>
      <vt:lpstr>Mac OS X Troubleshooting</vt:lpstr>
      <vt:lpstr>Mac OS X Troubleshooting</vt:lpstr>
      <vt:lpstr>Mac OS X Troubleshooting</vt:lpstr>
      <vt:lpstr>Mac OS X Inbuilt Application Troubleshooting</vt:lpstr>
      <vt:lpstr>Mac OS X Inbuilt Application Troubleshooting</vt:lpstr>
      <vt:lpstr>Mac OS X Inbuilt Application Troubleshooting</vt:lpstr>
      <vt:lpstr>Mac OS X Inbuilt Application Troubleshooting </vt:lpstr>
      <vt:lpstr>Mac OS X Supported Application Troubleshooting</vt:lpstr>
      <vt:lpstr>Mac OS X Supported Application Troubleshooting </vt:lpstr>
      <vt:lpstr>Mac OS X Supported Application Troubleshooting</vt:lpstr>
      <vt:lpstr>Mac OS X Supported Application Troubleshooting</vt:lpstr>
      <vt:lpstr>Mac OS X Supported Application Troubleshooting</vt:lpstr>
      <vt:lpstr>Mac OS X Supported Application Troubleshooting</vt:lpstr>
      <vt:lpstr>Mac OS X Supported Application Troubleshooting</vt:lpstr>
      <vt:lpstr>Mac OS X Supported Application Troubleshooting</vt:lpstr>
      <vt:lpstr>Mac OS X Supported Application Troubleshooting</vt:lpstr>
      <vt:lpstr>Mac OS X Supported Application Troubleshooting</vt:lpstr>
      <vt:lpstr>Mac OS X Supported Application Troubleshooting</vt:lpstr>
      <vt:lpstr>Mac OS X Supported Application Troubleshooting</vt:lpstr>
      <vt:lpstr>MAC OS  – Support Overview</vt:lpstr>
      <vt:lpstr>PowerPoint Presentation</vt:lpstr>
      <vt:lpstr>Top Issues and Solutions  </vt:lpstr>
      <vt:lpstr>PowerPoint Presentation</vt:lpstr>
      <vt:lpstr>Mac OS Support – Associated Links</vt:lpstr>
      <vt:lpstr>Mac OS Support – Associated Links</vt:lpstr>
      <vt:lpstr>Mac OS Support – Associated Links</vt:lpstr>
      <vt:lpstr>Q &amp; A</vt:lpstr>
      <vt:lpstr>PowerPoint Presentation</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spius@cisco.com</dc:creator>
  <cp:lastModifiedBy>Pritam Mukherjee -X (pritmukh - WIPRO LIMITED at Cisco)</cp:lastModifiedBy>
  <cp:revision>929</cp:revision>
  <cp:lastPrinted>2016-04-29T20:31:14Z</cp:lastPrinted>
  <dcterms:created xsi:type="dcterms:W3CDTF">2014-07-09T19:55:36Z</dcterms:created>
  <dcterms:modified xsi:type="dcterms:W3CDTF">2019-01-02T06:30:51Z</dcterms:modified>
</cp:coreProperties>
</file>